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65" r:id="rId8"/>
    <p:sldId id="264" r:id="rId9"/>
    <p:sldId id="266" r:id="rId10"/>
    <p:sldId id="268" r:id="rId11"/>
    <p:sldId id="269" r:id="rId12"/>
    <p:sldId id="270" r:id="rId13"/>
    <p:sldId id="275" r:id="rId14"/>
    <p:sldId id="273" r:id="rId15"/>
    <p:sldId id="271" r:id="rId16"/>
    <p:sldId id="272" r:id="rId17"/>
    <p:sldId id="277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arisa Balaj" initials="LB" lastIdx="1" clrIdx="0">
    <p:extLst>
      <p:ext uri="{19B8F6BF-5375-455C-9EA6-DF929625EA0E}">
        <p15:presenceInfo xmlns:p15="http://schemas.microsoft.com/office/powerpoint/2012/main" userId="87d43a0b19253ac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10089390" y="1792223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/>
                </a:solidFill>
              </a:defRPr>
            </a:lvl1pPr>
          </a:lstStyle>
          <a:p>
            <a:fld id="{1E700B27-DE4C-4B9E-BB11-B9027034A00F}" type="datetimeFigureOut">
              <a:rPr lang="en-US" dirty="0"/>
              <a:pPr/>
              <a:t>10/20/2021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8959592" y="3226820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1008" y="292608"/>
            <a:ext cx="838199" cy="767687"/>
          </a:xfrm>
        </p:spPr>
        <p:txBody>
          <a:bodyPr/>
          <a:lstStyle>
            <a:lvl1pPr>
              <a:defRPr sz="2800" b="0" i="0">
                <a:latin typeface="+mj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966674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6" y="553666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F4739-9812-4A9F-890D-2AD6BA5F6EE8}" type="datetimeFigureOut">
              <a:rPr lang="en-US" dirty="0"/>
              <a:t>10/20/2021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063416"/>
            <a:ext cx="8825659" cy="1379755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45AC5-A3F8-44AA-BA8F-596CDCC976D3}" type="datetimeFigureOut">
              <a:rPr lang="en-US" dirty="0"/>
              <a:t>10/20/2021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4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6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3" name="TextBox 12"/>
          <p:cNvSpPr txBox="1"/>
          <p:nvPr/>
        </p:nvSpPr>
        <p:spPr>
          <a:xfrm>
            <a:off x="9719438" y="2631815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”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98295" y="591093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0517"/>
            <a:ext cx="8453906" cy="2698249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25772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3B183-A821-4095-A363-9EC968635539}" type="datetimeFigureOut">
              <a:rPr lang="en-US" dirty="0"/>
              <a:t>10/20/2021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33068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4D01B4-0AA5-45E6-B2E6-5FA4078AEBCF}" type="datetimeFigureOut">
              <a:rPr lang="en-US" dirty="0"/>
              <a:t>10/20/2021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17299"/>
            <a:ext cx="312916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4" y="3193561"/>
            <a:ext cx="3129168" cy="283349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2"/>
            <a:ext cx="314538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93561"/>
            <a:ext cx="3145380" cy="283349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6700" y="2617299"/>
            <a:ext cx="3161029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6700" y="3193561"/>
            <a:ext cx="3164719" cy="28334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2" name="Straight Connector 21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7335C-0450-40D7-8612-B3203BED4F28}" type="datetimeFigureOut">
              <a:rPr lang="en-US" dirty="0"/>
              <a:t>10/20/2021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2" y="4532845"/>
            <a:ext cx="30504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2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3" y="5109107"/>
            <a:ext cx="3050437" cy="91794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537" y="4532846"/>
            <a:ext cx="3046766" cy="651156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3" y="2603500"/>
            <a:ext cx="2691241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8865" y="5184002"/>
            <a:ext cx="3050438" cy="84305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3434" y="4532847"/>
            <a:ext cx="3050438" cy="65115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3434" y="5184001"/>
            <a:ext cx="3050437" cy="843054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388153" y="2603500"/>
            <a:ext cx="0" cy="3517594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801905" y="2603500"/>
            <a:ext cx="0" cy="34925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6A105-2A1C-4284-B4EA-07CF89B1A393}" type="datetimeFigureOut">
              <a:rPr lang="en-US" dirty="0"/>
              <a:t>10/20/2021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973668"/>
            <a:ext cx="8825660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BE609-F3F2-45E6-BD6A-E03A8C86C1AE}" type="datetimeFigureOut">
              <a:rPr lang="en-US" dirty="0"/>
              <a:t>10/20/2021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Rectangle 7"/>
            <p:cNvSpPr/>
            <p:nvPr/>
          </p:nvSpPr>
          <p:spPr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76756" y="1278468"/>
            <a:ext cx="1413933" cy="4748589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8"/>
            <a:ext cx="6247546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4AD68-089C-4467-A8F3-EA2BBCA6B44E}" type="datetimeFigureOut">
              <a:rPr lang="en-US" dirty="0"/>
              <a:t>10/20/2021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C51FCE-E4BB-4680-8E50-3C0E348D2609}" type="datetimeFigureOut">
              <a:rPr lang="en-US" dirty="0"/>
              <a:t>10/20/2021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677645"/>
            <a:ext cx="4351023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8" y="2677644"/>
            <a:ext cx="3755379" cy="2283823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A073D-A903-47F8-8D16-77642FB0DF1F}" type="datetimeFigureOut">
              <a:rPr lang="en-US" dirty="0"/>
              <a:t>10/20/2021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1FA40-626B-4CA1-85D0-7A9016E395BA}" type="datetimeFigureOut">
              <a:rPr lang="en-US" dirty="0"/>
              <a:t>10/20/2021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0" y="3179762"/>
            <a:ext cx="4825159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425EA-B9DC-48A7-991E-9A82573B1B21}" type="datetimeFigureOut">
              <a:rPr lang="en-US" dirty="0"/>
              <a:t>10/20/2021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97F8-6CEB-469B-AFCC-889F2A2B1D5A}" type="datetimeFigureOut">
              <a:rPr lang="en-US" dirty="0"/>
              <a:t>10/20/2021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9179F-009E-4FA5-B091-7EBB82A185BD}" type="datetimeFigureOut">
              <a:rPr lang="en-US" dirty="0"/>
              <a:t>10/20/2021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295400"/>
            <a:ext cx="2793159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5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2895600"/>
            <a:ext cx="2793158" cy="312927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65CEB-0076-4E37-B880-BCEA9784DE0A}" type="datetimeFigureOut">
              <a:rPr lang="en-US" dirty="0"/>
              <a:t>10/20/2021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693332"/>
            <a:ext cx="3860260" cy="173566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149E5E-3896-4118-99A7-7B85668F1C5E}" type="datetimeFigureOut">
              <a:rPr lang="en-US" dirty="0"/>
              <a:t>10/20/2021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/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26" name="Rectangle 2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0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3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2603500"/>
            <a:ext cx="8761412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0938" y="639406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7E0D914D-B099-4142-A885-11F276715148}" type="datetimeFigureOut">
              <a:rPr lang="en-US" dirty="0"/>
              <a:t>10/20/2021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28358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 b="1" i="0">
                <a:solidFill>
                  <a:schemeClr val="accent1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www.airbnb.com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irbnb.com/" TargetMode="Externa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irbnb.com/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/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D46EEF-41F9-45FD-AE51-AD7F5B4414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30455" y="1834086"/>
            <a:ext cx="9524231" cy="2553356"/>
          </a:xfrm>
        </p:spPr>
        <p:txBody>
          <a:bodyPr/>
          <a:lstStyle/>
          <a:p>
            <a:pPr algn="ctr"/>
            <a:r>
              <a:rPr lang="en-US" sz="3200" b="1" dirty="0">
                <a:latin typeface="Montserrat" panose="00000500000000000000" pitchFamily="2" charset="0"/>
                <a:cs typeface="Times New Roman" panose="02020603050405020304" pitchFamily="18" charset="0"/>
              </a:rPr>
              <a:t>PROIECT FINAL</a:t>
            </a:r>
            <a:br>
              <a:rPr lang="en-US" sz="3600" dirty="0">
                <a:latin typeface="Montserrat" panose="00000500000000000000" pitchFamily="2" charset="0"/>
                <a:cs typeface="Times New Roman" panose="02020603050405020304" pitchFamily="18" charset="0"/>
              </a:rPr>
            </a:br>
            <a:r>
              <a:rPr lang="en-US" sz="2800" dirty="0">
                <a:latin typeface="Montserrat" panose="00000500000000000000" pitchFamily="2" charset="0"/>
                <a:cs typeface="Times New Roman" panose="02020603050405020304" pitchFamily="18" charset="0"/>
              </a:rPr>
              <a:t>Software Tester</a:t>
            </a:r>
            <a:br>
              <a:rPr lang="en-US" sz="3200" dirty="0">
                <a:latin typeface="Montserrat" panose="00000500000000000000" pitchFamily="2" charset="0"/>
                <a:cs typeface="Times New Roman" panose="02020603050405020304" pitchFamily="18" charset="0"/>
              </a:rPr>
            </a:br>
            <a:r>
              <a:rPr lang="en-US" sz="2800" dirty="0" err="1">
                <a:latin typeface="Montserrat" panose="00000500000000000000" pitchFamily="2" charset="0"/>
                <a:cs typeface="Times New Roman" panose="02020603050405020304" pitchFamily="18" charset="0"/>
              </a:rPr>
              <a:t>Procesul</a:t>
            </a:r>
            <a:r>
              <a:rPr lang="en-US" sz="2800" dirty="0">
                <a:latin typeface="Montserrat" panose="00000500000000000000" pitchFamily="2" charset="0"/>
                <a:cs typeface="Times New Roman" panose="02020603050405020304" pitchFamily="18" charset="0"/>
              </a:rPr>
              <a:t> de </a:t>
            </a:r>
            <a:r>
              <a:rPr lang="en-US" sz="2800" dirty="0" err="1">
                <a:latin typeface="Montserrat" panose="00000500000000000000" pitchFamily="2" charset="0"/>
                <a:cs typeface="Times New Roman" panose="02020603050405020304" pitchFamily="18" charset="0"/>
              </a:rPr>
              <a:t>testare</a:t>
            </a:r>
            <a:r>
              <a:rPr lang="en-US" sz="2800" dirty="0">
                <a:latin typeface="Montserrat" panose="00000500000000000000" pitchFamily="2" charset="0"/>
                <a:cs typeface="Times New Roman" panose="02020603050405020304" pitchFamily="18" charset="0"/>
              </a:rPr>
              <a:t> a </a:t>
            </a:r>
            <a:r>
              <a:rPr lang="en-US" sz="2800" dirty="0" err="1">
                <a:latin typeface="Montserrat" panose="00000500000000000000" pitchFamily="2" charset="0"/>
                <a:cs typeface="Times New Roman" panose="02020603050405020304" pitchFamily="18" charset="0"/>
              </a:rPr>
              <a:t>unei</a:t>
            </a:r>
            <a:r>
              <a:rPr lang="en-US" sz="2800" dirty="0">
                <a:latin typeface="Montserrat" panose="000005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Montserrat" panose="00000500000000000000" pitchFamily="2" charset="0"/>
                <a:cs typeface="Times New Roman" panose="02020603050405020304" pitchFamily="18" charset="0"/>
              </a:rPr>
              <a:t>aplica</a:t>
            </a:r>
            <a:r>
              <a:rPr lang="ro-RO" sz="2800" dirty="0">
                <a:latin typeface="Montserrat" panose="00000500000000000000" pitchFamily="2" charset="0"/>
                <a:cs typeface="Times New Roman" panose="02020603050405020304" pitchFamily="18" charset="0"/>
              </a:rPr>
              <a:t>ț</a:t>
            </a:r>
            <a:r>
              <a:rPr lang="en-US" sz="2800" dirty="0">
                <a:latin typeface="Montserrat" panose="00000500000000000000" pitchFamily="2" charset="0"/>
                <a:cs typeface="Times New Roman" panose="02020603050405020304" pitchFamily="18" charset="0"/>
              </a:rPr>
              <a:t>ii </a:t>
            </a:r>
            <a:r>
              <a:rPr lang="ro-RO" sz="2800" dirty="0">
                <a:latin typeface="Montserrat" panose="00000500000000000000" pitchFamily="2" charset="0"/>
                <a:cs typeface="Times New Roman" panose="02020603050405020304" pitchFamily="18" charset="0"/>
              </a:rPr>
              <a:t>Web</a:t>
            </a:r>
            <a:r>
              <a:rPr lang="en-US" sz="2800" dirty="0">
                <a:latin typeface="Montserrat" panose="00000500000000000000" pitchFamily="2" charset="0"/>
                <a:cs typeface="Times New Roman" panose="02020603050405020304" pitchFamily="18" charset="0"/>
              </a:rPr>
              <a:t> conform </a:t>
            </a:r>
            <a:r>
              <a:rPr lang="en-US" sz="2800" dirty="0" err="1">
                <a:latin typeface="Montserrat" panose="00000500000000000000" pitchFamily="2" charset="0"/>
                <a:cs typeface="Times New Roman" panose="02020603050405020304" pitchFamily="18" charset="0"/>
              </a:rPr>
              <a:t>unui</a:t>
            </a:r>
            <a:r>
              <a:rPr lang="en-US" sz="2800" dirty="0">
                <a:latin typeface="Montserrat" panose="00000500000000000000" pitchFamily="2" charset="0"/>
                <a:cs typeface="Times New Roman" panose="02020603050405020304" pitchFamily="18" charset="0"/>
              </a:rPr>
              <a:t> set de cerin</a:t>
            </a:r>
            <a:r>
              <a:rPr lang="ro-RO" sz="2800" dirty="0">
                <a:latin typeface="Montserrat" panose="00000500000000000000" pitchFamily="2" charset="0"/>
                <a:cs typeface="Times New Roman" panose="02020603050405020304" pitchFamily="18" charset="0"/>
              </a:rPr>
              <a:t>ț</a:t>
            </a:r>
            <a:r>
              <a:rPr lang="en-US" sz="2800" dirty="0">
                <a:latin typeface="Montserrat" panose="00000500000000000000" pitchFamily="2" charset="0"/>
                <a:cs typeface="Times New Roman" panose="02020603050405020304" pitchFamily="18" charset="0"/>
              </a:rPr>
              <a:t>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25B8320-BC7F-40FD-960D-59EB4983DB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5" y="5023915"/>
            <a:ext cx="8825658" cy="861420"/>
          </a:xfrm>
        </p:spPr>
        <p:txBody>
          <a:bodyPr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sz="1400" dirty="0">
                <a:solidFill>
                  <a:schemeClr val="bg1"/>
                </a:solidFill>
                <a:latin typeface="Montserrat" panose="00000500000000000000" pitchFamily="2" charset="0"/>
                <a:ea typeface="Montserrat SemiBold"/>
                <a:cs typeface="Montserrat SemiBold"/>
                <a:sym typeface="Montserrat SemiBold"/>
              </a:rPr>
              <a:t>Aplicația WEB</a:t>
            </a:r>
            <a:r>
              <a:rPr lang="it-IT" sz="1400" dirty="0">
                <a:solidFill>
                  <a:schemeClr val="bg1"/>
                </a:solidFill>
                <a:latin typeface="Montserrat" panose="00000500000000000000" pitchFamily="2" charset="0"/>
                <a:ea typeface="Montserrat SemiBold"/>
                <a:cs typeface="Montserrat SemiBold"/>
                <a:sym typeface="Montserrat SemiBold"/>
              </a:rPr>
              <a:t> testat</a:t>
            </a:r>
            <a:r>
              <a:rPr lang="ro-RO" sz="1400" dirty="0">
                <a:solidFill>
                  <a:schemeClr val="bg1"/>
                </a:solidFill>
                <a:latin typeface="Montserrat" panose="00000500000000000000" pitchFamily="2" charset="0"/>
                <a:ea typeface="Montserrat SemiBold"/>
                <a:cs typeface="Montserrat SemiBold"/>
                <a:sym typeface="Montserrat SemiBold"/>
              </a:rPr>
              <a:t>Ă</a:t>
            </a:r>
            <a:r>
              <a:rPr lang="it-IT" sz="1400" dirty="0">
                <a:solidFill>
                  <a:schemeClr val="bg1"/>
                </a:solidFill>
                <a:latin typeface="Montserrat" panose="00000500000000000000" pitchFamily="2" charset="0"/>
                <a:ea typeface="Montserrat SemiBold"/>
                <a:cs typeface="Montserrat SemiBold"/>
                <a:sym typeface="Montserrat SemiBold"/>
              </a:rPr>
              <a:t>: </a:t>
            </a:r>
            <a:r>
              <a:rPr lang="it-IT" sz="1400" dirty="0">
                <a:solidFill>
                  <a:schemeClr val="bg1"/>
                </a:solidFill>
                <a:latin typeface="Montserrat" panose="00000500000000000000" pitchFamily="2" charset="0"/>
                <a:ea typeface="Montserrat"/>
                <a:cs typeface="Montserrat"/>
                <a:sym typeface="Montserra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https://www.airbnb.com/</a:t>
            </a:r>
            <a:endParaRPr lang="it-IT" sz="1400" dirty="0">
              <a:solidFill>
                <a:schemeClr val="bg1"/>
              </a:solidFill>
              <a:latin typeface="Montserrat" panose="00000500000000000000" pitchFamily="2" charset="0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 dirty="0">
                <a:solidFill>
                  <a:schemeClr val="bg1"/>
                </a:solidFill>
                <a:latin typeface="Montserrat" panose="00000500000000000000" pitchFamily="2" charset="0"/>
                <a:ea typeface="Montserrat SemiBold"/>
                <a:cs typeface="Montserrat SemiBold"/>
                <a:sym typeface="Montserrat SemiBold"/>
              </a:rPr>
              <a:t>Student:</a:t>
            </a:r>
            <a:r>
              <a:rPr lang="it-IT" sz="1400" dirty="0">
                <a:solidFill>
                  <a:schemeClr val="bg1"/>
                </a:solidFill>
                <a:latin typeface="Montserrat" panose="00000500000000000000" pitchFamily="2" charset="0"/>
                <a:ea typeface="Montserrat Medium"/>
                <a:cs typeface="Montserrat Medium"/>
                <a:sym typeface="Montserrat Medium"/>
              </a:rPr>
              <a:t> </a:t>
            </a:r>
            <a:r>
              <a:rPr lang="it-IT" sz="1400" dirty="0">
                <a:solidFill>
                  <a:schemeClr val="bg1"/>
                </a:solidFill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balaj larisa cosmina</a:t>
            </a:r>
          </a:p>
          <a:p>
            <a:pPr>
              <a:spcBef>
                <a:spcPts val="0"/>
              </a:spcBef>
            </a:pPr>
            <a:r>
              <a:rPr lang="it-IT" sz="1400" dirty="0">
                <a:solidFill>
                  <a:schemeClr val="bg1"/>
                </a:solidFill>
                <a:latin typeface="Montserrat" panose="00000500000000000000" pitchFamily="2" charset="0"/>
                <a:ea typeface="Montserrat SemiBold"/>
                <a:cs typeface="Montserrat SemiBold"/>
                <a:sym typeface="Montserrat SemiBold"/>
              </a:rPr>
              <a:t>grupa:</a:t>
            </a:r>
            <a:r>
              <a:rPr lang="it-IT" sz="1400" dirty="0">
                <a:solidFill>
                  <a:schemeClr val="bg1"/>
                </a:solidFill>
                <a:latin typeface="Montserrat" panose="00000500000000000000" pitchFamily="2" charset="0"/>
                <a:ea typeface="Montserrat Medium"/>
                <a:cs typeface="Montserrat Medium"/>
                <a:sym typeface="Montserrat Medium"/>
              </a:rPr>
              <a:t> </a:t>
            </a:r>
            <a:r>
              <a:rPr lang="it-IT" sz="1400" dirty="0">
                <a:solidFill>
                  <a:schemeClr val="bg1"/>
                </a:solidFill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tESTERremotero15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 sz="1800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E1D4CB-8955-4704-815C-C5706D0535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864" y="795861"/>
            <a:ext cx="3371850" cy="1038225"/>
          </a:xfrm>
          <a:prstGeom prst="rect">
            <a:avLst/>
          </a:prstGeom>
          <a:solidFill>
            <a:schemeClr val="bg2"/>
          </a:solidFill>
          <a:effectLst>
            <a:glow rad="127000">
              <a:schemeClr val="bg2"/>
            </a:glow>
            <a:outerShdw sx="1000" sy="1000" algn="ctr" rotWithShape="0">
              <a:schemeClr val="tx2">
                <a:lumMod val="20000"/>
                <a:lumOff val="80000"/>
                <a:alpha val="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967542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BC5D8-44C0-440A-91F5-62DBEA5397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1420" y="-102637"/>
            <a:ext cx="3053152" cy="653417"/>
          </a:xfrm>
        </p:spPr>
        <p:txBody>
          <a:bodyPr/>
          <a:lstStyle/>
          <a:p>
            <a:r>
              <a:rPr lang="ro-RO" sz="2000" b="1" dirty="0">
                <a:solidFill>
                  <a:srgbClr val="92D050"/>
                </a:solidFill>
                <a:latin typeface="Montserrat" panose="00000500000000000000" pitchFamily="2" charset="0"/>
              </a:rPr>
              <a:t>Structura Test Case</a:t>
            </a:r>
            <a:endParaRPr lang="en-US" sz="2000" b="1" dirty="0">
              <a:solidFill>
                <a:srgbClr val="92D050"/>
              </a:solidFill>
              <a:latin typeface="Montserrat" panose="00000500000000000000" pitchFamily="2" charset="0"/>
            </a:endParaRPr>
          </a:p>
        </p:txBody>
      </p:sp>
      <p:graphicFrame>
        <p:nvGraphicFramePr>
          <p:cNvPr id="4" name="Content Placeholder 4">
            <a:extLst>
              <a:ext uri="{FF2B5EF4-FFF2-40B4-BE49-F238E27FC236}">
                <a16:creationId xmlns:a16="http://schemas.microsoft.com/office/drawing/2014/main" id="{76968B2F-4CDB-4A3C-9614-8BF4B33E912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60158469"/>
              </p:ext>
            </p:extLst>
          </p:nvPr>
        </p:nvGraphicFramePr>
        <p:xfrm>
          <a:off x="486121" y="2341774"/>
          <a:ext cx="11219753" cy="2255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51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972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388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9924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399242">
                  <a:extLst>
                    <a:ext uri="{9D8B030D-6E8A-4147-A177-3AD203B41FA5}">
                      <a16:colId xmlns:a16="http://schemas.microsoft.com/office/drawing/2014/main" val="2217821119"/>
                    </a:ext>
                  </a:extLst>
                </a:gridCol>
              </a:tblGrid>
              <a:tr h="309492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Montserrat" panose="00000500000000000000" pitchFamily="2" charset="0"/>
                        </a:rPr>
                        <a:t>ID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sz="1600" dirty="0">
                          <a:latin typeface="Montserrat" panose="00000500000000000000" pitchFamily="2" charset="0"/>
                        </a:rPr>
                        <a:t>Descriere</a:t>
                      </a:r>
                      <a:endParaRPr lang="en-US" sz="1600" dirty="0">
                        <a:latin typeface="Montserrat" panose="000005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>
                          <a:latin typeface="Montserrat" panose="00000500000000000000" pitchFamily="2" charset="0"/>
                        </a:rPr>
                        <a:t>Precondi</a:t>
                      </a:r>
                      <a:r>
                        <a:rPr lang="ro-RO" sz="1600" dirty="0">
                          <a:latin typeface="Montserrat" panose="00000500000000000000" pitchFamily="2" charset="0"/>
                        </a:rPr>
                        <a:t>ț</a:t>
                      </a:r>
                      <a:r>
                        <a:rPr lang="en-US" sz="1600" dirty="0">
                          <a:latin typeface="Montserrat" panose="00000500000000000000" pitchFamily="2" charset="0"/>
                        </a:rPr>
                        <a:t>ii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Montserrat" panose="00000500000000000000" pitchFamily="2" charset="0"/>
                        </a:rPr>
                        <a:t>Pa</a:t>
                      </a:r>
                      <a:r>
                        <a:rPr lang="ro-RO" sz="1600" dirty="0">
                          <a:latin typeface="Montserrat" panose="00000500000000000000" pitchFamily="2" charset="0"/>
                        </a:rPr>
                        <a:t>ș</a:t>
                      </a:r>
                      <a:r>
                        <a:rPr lang="en-US" sz="1600" dirty="0" err="1">
                          <a:latin typeface="Montserrat" panose="00000500000000000000" pitchFamily="2" charset="0"/>
                        </a:rPr>
                        <a:t>i</a:t>
                      </a:r>
                      <a:endParaRPr lang="en-US" sz="1600" dirty="0">
                        <a:latin typeface="Montserrat" panose="000005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sz="1600" dirty="0">
                          <a:latin typeface="Montserrat" panose="00000500000000000000" pitchFamily="2" charset="0"/>
                        </a:rPr>
                        <a:t>Rezultat</a:t>
                      </a:r>
                      <a:r>
                        <a:rPr lang="ro-RO" sz="1600" baseline="0" dirty="0">
                          <a:latin typeface="Montserrat" panose="00000500000000000000" pitchFamily="2" charset="0"/>
                        </a:rPr>
                        <a:t> asteptat</a:t>
                      </a:r>
                      <a:endParaRPr lang="en-US" sz="1600" dirty="0">
                        <a:latin typeface="Montserrat" panose="000005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76369">
                <a:tc>
                  <a:txBody>
                    <a:bodyPr/>
                    <a:lstStyle/>
                    <a:p>
                      <a:pPr algn="ctr" fontAlgn="b"/>
                      <a:r>
                        <a:rPr lang="ro-RO" sz="1200" kern="120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C1</a:t>
                      </a:r>
                      <a:endParaRPr lang="en-US" sz="1200" kern="1200" dirty="0">
                        <a:solidFill>
                          <a:schemeClr val="tx1"/>
                        </a:solidFill>
                        <a:latin typeface="Montserrat" panose="00000500000000000000" pitchFamily="2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it-IT" sz="1200" dirty="0">
                          <a:latin typeface="Montserrat" panose="00000500000000000000" pitchFamily="2" charset="0"/>
                        </a:rPr>
                        <a:t>Verific</a:t>
                      </a:r>
                      <a:r>
                        <a:rPr lang="ro-RO" sz="1200" dirty="0">
                          <a:latin typeface="Montserrat" panose="00000500000000000000" pitchFamily="2" charset="0"/>
                        </a:rPr>
                        <a:t>ă</a:t>
                      </a:r>
                      <a:r>
                        <a:rPr lang="it-IT" sz="1200" dirty="0">
                          <a:latin typeface="Montserrat" panose="00000500000000000000" pitchFamily="2" charset="0"/>
                        </a:rPr>
                        <a:t> dac</a:t>
                      </a:r>
                      <a:r>
                        <a:rPr lang="ro-RO" sz="1200" dirty="0">
                          <a:latin typeface="Montserrat" panose="00000500000000000000" pitchFamily="2" charset="0"/>
                        </a:rPr>
                        <a:t>ă</a:t>
                      </a:r>
                      <a:r>
                        <a:rPr lang="it-IT" sz="1200" dirty="0">
                          <a:latin typeface="Montserrat" panose="00000500000000000000" pitchFamily="2" charset="0"/>
                        </a:rPr>
                        <a:t> platforma</a:t>
                      </a:r>
                      <a:r>
                        <a:rPr lang="ro-RO" sz="1200" dirty="0">
                          <a:latin typeface="Montserrat" panose="00000500000000000000" pitchFamily="2" charset="0"/>
                        </a:rPr>
                        <a:t> web</a:t>
                      </a:r>
                      <a:r>
                        <a:rPr lang="it-IT" sz="1200" dirty="0">
                          <a:latin typeface="Montserrat" panose="00000500000000000000" pitchFamily="2" charset="0"/>
                        </a:rPr>
                        <a:t> poate fi accesat</a:t>
                      </a:r>
                      <a:r>
                        <a:rPr lang="ro-RO" sz="1200" dirty="0">
                          <a:latin typeface="Montserrat" panose="00000500000000000000" pitchFamily="2" charset="0"/>
                        </a:rPr>
                        <a:t>ă</a:t>
                      </a:r>
                      <a:r>
                        <a:rPr lang="it-IT" sz="1200" dirty="0">
                          <a:latin typeface="Montserrat" panose="00000500000000000000" pitchFamily="2" charset="0"/>
                        </a:rPr>
                        <a:t> din browser-ul selectat.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o-RO" sz="1200" dirty="0">
                        <a:solidFill>
                          <a:schemeClr val="tx1"/>
                        </a:solidFill>
                        <a:latin typeface="Montserrat" panose="00000500000000000000" pitchFamily="2" charset="0"/>
                      </a:endParaRPr>
                    </a:p>
                    <a:p>
                      <a:pPr algn="ctr"/>
                      <a:r>
                        <a:rPr lang="ro-RO" sz="120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Accesează pagina web airbnb din browser-ul Chrome conform parametrilor de configurare selectați.</a:t>
                      </a:r>
                      <a:endParaRPr lang="en-US" sz="1200" dirty="0">
                        <a:solidFill>
                          <a:schemeClr val="tx1"/>
                        </a:solidFill>
                        <a:latin typeface="Montserrat" panose="000005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28600" indent="-228600" algn="l">
                        <a:buAutoNum type="arabicPeriod"/>
                      </a:pPr>
                      <a:endParaRPr lang="ro-RO" sz="1200" dirty="0">
                        <a:solidFill>
                          <a:schemeClr val="tx1"/>
                        </a:solidFill>
                        <a:latin typeface="Montserrat" panose="00000500000000000000" pitchFamily="2" charset="0"/>
                      </a:endParaRPr>
                    </a:p>
                    <a:p>
                      <a:pPr marL="228600" indent="-228600" algn="l">
                        <a:buAutoNum type="arabicPeriod"/>
                      </a:pPr>
                      <a:r>
                        <a:rPr lang="ro-RO" sz="120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Click pe browser-ul Chrome din meniul Start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o-RO" sz="120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2. Lansează aplicația web airbnb accesând adresa </a:t>
                      </a:r>
                      <a:r>
                        <a:rPr lang="ro-RO" sz="1200" kern="120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  <a:hlinkClick r:id="rId2"/>
                        </a:rPr>
                        <a:t>https://www.airbnb.com</a:t>
                      </a:r>
                      <a:r>
                        <a:rPr lang="ro-RO" sz="1200" kern="120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 </a:t>
                      </a:r>
                      <a:endParaRPr lang="en-US" sz="1200" dirty="0">
                        <a:solidFill>
                          <a:schemeClr val="tx1"/>
                        </a:solidFill>
                        <a:latin typeface="Montserrat" panose="00000500000000000000" pitchFamily="2" charset="0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  <a:latin typeface="Montserrat" panose="000005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28600" indent="-228600" algn="l">
                        <a:buAutoNum type="arabicPeriod"/>
                      </a:pPr>
                      <a:endParaRPr lang="ro-RO" sz="1200" kern="1200" dirty="0">
                        <a:solidFill>
                          <a:schemeClr val="tx1"/>
                        </a:solidFill>
                        <a:latin typeface="Montserrat" panose="00000500000000000000" pitchFamily="2" charset="0"/>
                        <a:ea typeface="+mn-ea"/>
                        <a:cs typeface="+mn-cs"/>
                      </a:endParaRPr>
                    </a:p>
                    <a:p>
                      <a:pPr marL="228600" indent="-228600" algn="l">
                        <a:buAutoNum type="arabicPeriod"/>
                      </a:pPr>
                      <a:endParaRPr lang="ro-RO" sz="1200" kern="1200" dirty="0">
                        <a:solidFill>
                          <a:schemeClr val="tx1"/>
                        </a:solidFill>
                        <a:latin typeface="Montserrat" panose="00000500000000000000" pitchFamily="2" charset="0"/>
                        <a:ea typeface="+mn-ea"/>
                        <a:cs typeface="+mn-cs"/>
                      </a:endParaRPr>
                    </a:p>
                    <a:p>
                      <a:pPr marL="228600" indent="-228600" algn="l">
                        <a:buAutoNum type="arabicPeriod"/>
                      </a:pPr>
                      <a:r>
                        <a:rPr lang="ro-RO" sz="1200" kern="120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În urma selecției browser-ului din meniul Start, se deschide fereastra de navigare Chrome</a:t>
                      </a:r>
                    </a:p>
                    <a:p>
                      <a:pPr marL="228600" marR="0" lvl="0" indent="-22860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ro-RO" sz="1200" kern="120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La accesarea adresei </a:t>
                      </a:r>
                      <a:r>
                        <a:rPr lang="ro-RO" sz="1200" kern="120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  <a:hlinkClick r:id="rId2"/>
                        </a:rPr>
                        <a:t>https://www.airbnb.com</a:t>
                      </a:r>
                      <a:r>
                        <a:rPr lang="ro-RO" sz="1200" kern="120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 se deschide aplicația airbnb.</a:t>
                      </a:r>
                    </a:p>
                    <a:p>
                      <a:pPr marL="228600" indent="-228600" algn="ctr">
                        <a:buAutoNum type="arabicPeriod"/>
                      </a:pPr>
                      <a:endParaRPr lang="ro-RO" sz="1200" kern="1200" dirty="0">
                        <a:solidFill>
                          <a:schemeClr val="tx1"/>
                        </a:solidFill>
                        <a:latin typeface="Montserrat" panose="00000500000000000000" pitchFamily="2" charset="0"/>
                        <a:ea typeface="+mn-ea"/>
                        <a:cs typeface="+mn-cs"/>
                      </a:endParaRPr>
                    </a:p>
                    <a:p>
                      <a:pPr marL="228600" indent="-228600" algn="ctr">
                        <a:buAutoNum type="arabicPeriod"/>
                      </a:pPr>
                      <a:endParaRPr lang="en-US" sz="1200" kern="1200" dirty="0">
                        <a:solidFill>
                          <a:schemeClr val="tx1"/>
                        </a:solidFill>
                        <a:latin typeface="Montserrat" panose="00000500000000000000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B1708B71-7491-492D-A4B2-D7C4F4ED9EEA}"/>
              </a:ext>
            </a:extLst>
          </p:cNvPr>
          <p:cNvSpPr txBox="1"/>
          <p:nvPr/>
        </p:nvSpPr>
        <p:spPr>
          <a:xfrm>
            <a:off x="564434" y="1751415"/>
            <a:ext cx="16122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o-RO" sz="13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ro-RO" sz="1600" b="1" dirty="0">
                <a:solidFill>
                  <a:schemeClr val="accent2">
                    <a:lumMod val="75000"/>
                  </a:schemeClr>
                </a:solidFill>
                <a:latin typeface="Montserrat" panose="00000500000000000000" pitchFamily="2" charset="0"/>
              </a:rPr>
              <a:t>Test Case 1</a:t>
            </a:r>
          </a:p>
        </p:txBody>
      </p: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23110C31-E946-444A-BF89-15A3B59370B1}"/>
              </a:ext>
            </a:extLst>
          </p:cNvPr>
          <p:cNvCxnSpPr/>
          <p:nvPr/>
        </p:nvCxnSpPr>
        <p:spPr>
          <a:xfrm>
            <a:off x="1123306" y="1990964"/>
            <a:ext cx="494523" cy="230612"/>
          </a:xfrm>
          <a:prstGeom prst="bentConnector3">
            <a:avLst>
              <a:gd name="adj1" fmla="val 944"/>
            </a:avLst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65088C5-7735-488C-86D7-C6916A1DA3BB}"/>
              </a:ext>
            </a:extLst>
          </p:cNvPr>
          <p:cNvSpPr txBox="1"/>
          <p:nvPr/>
        </p:nvSpPr>
        <p:spPr>
          <a:xfrm>
            <a:off x="1478740" y="2064775"/>
            <a:ext cx="988541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o-RO" sz="1200" dirty="0">
                <a:solidFill>
                  <a:schemeClr val="bg1"/>
                </a:solidFill>
                <a:latin typeface="Montserrat" panose="00000500000000000000" pitchFamily="2" charset="0"/>
              </a:rPr>
              <a:t> Condiția 1 de testare </a:t>
            </a:r>
            <a:r>
              <a:rPr lang="ro-RO" sz="1400" dirty="0">
                <a:solidFill>
                  <a:schemeClr val="bg1"/>
                </a:solidFill>
                <a:latin typeface="Montserrat" panose="00000500000000000000" pitchFamily="2" charset="0"/>
              </a:rPr>
              <a:t>: </a:t>
            </a:r>
            <a:r>
              <a:rPr lang="it-IT" sz="1200" dirty="0">
                <a:solidFill>
                  <a:schemeClr val="bg1"/>
                </a:solidFill>
                <a:latin typeface="Montserrat" panose="00000500000000000000" pitchFamily="2" charset="0"/>
              </a:rPr>
              <a:t>Verific</a:t>
            </a:r>
            <a:r>
              <a:rPr lang="ro-RO" sz="1200" dirty="0">
                <a:solidFill>
                  <a:schemeClr val="bg1"/>
                </a:solidFill>
                <a:latin typeface="Montserrat" panose="00000500000000000000" pitchFamily="2" charset="0"/>
              </a:rPr>
              <a:t>ă</a:t>
            </a:r>
            <a:r>
              <a:rPr lang="it-IT" sz="1200" dirty="0">
                <a:solidFill>
                  <a:schemeClr val="bg1"/>
                </a:solidFill>
                <a:latin typeface="Montserrat" panose="00000500000000000000" pitchFamily="2" charset="0"/>
              </a:rPr>
              <a:t> dac</a:t>
            </a:r>
            <a:r>
              <a:rPr lang="ro-RO" sz="1200" dirty="0">
                <a:solidFill>
                  <a:schemeClr val="bg1"/>
                </a:solidFill>
                <a:latin typeface="Montserrat" panose="00000500000000000000" pitchFamily="2" charset="0"/>
              </a:rPr>
              <a:t>ă</a:t>
            </a:r>
            <a:r>
              <a:rPr lang="it-IT" sz="1200" dirty="0">
                <a:solidFill>
                  <a:schemeClr val="bg1"/>
                </a:solidFill>
                <a:latin typeface="Montserrat" panose="00000500000000000000" pitchFamily="2" charset="0"/>
              </a:rPr>
              <a:t> platforma</a:t>
            </a:r>
            <a:r>
              <a:rPr lang="ro-RO" sz="1200" dirty="0">
                <a:solidFill>
                  <a:schemeClr val="bg1"/>
                </a:solidFill>
                <a:latin typeface="Montserrat" panose="00000500000000000000" pitchFamily="2" charset="0"/>
              </a:rPr>
              <a:t> web</a:t>
            </a:r>
            <a:r>
              <a:rPr lang="it-IT" sz="1200" dirty="0">
                <a:solidFill>
                  <a:schemeClr val="bg1"/>
                </a:solidFill>
                <a:latin typeface="Montserrat" panose="00000500000000000000" pitchFamily="2" charset="0"/>
              </a:rPr>
              <a:t> poate fi accesat</a:t>
            </a:r>
            <a:r>
              <a:rPr lang="ro-RO" sz="1200" dirty="0">
                <a:solidFill>
                  <a:schemeClr val="bg1"/>
                </a:solidFill>
                <a:latin typeface="Montserrat" panose="00000500000000000000" pitchFamily="2" charset="0"/>
              </a:rPr>
              <a:t>ă</a:t>
            </a:r>
            <a:r>
              <a:rPr lang="it-IT" sz="1200" dirty="0">
                <a:solidFill>
                  <a:schemeClr val="bg1"/>
                </a:solidFill>
                <a:latin typeface="Montserrat" panose="00000500000000000000" pitchFamily="2" charset="0"/>
              </a:rPr>
              <a:t> din browser-ul selectat.</a:t>
            </a:r>
          </a:p>
          <a:p>
            <a:pPr algn="just"/>
            <a:endParaRPr lang="ro-RO" sz="1600" dirty="0">
              <a:latin typeface="Montserrat" panose="00000500000000000000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F8BC3F-C2D3-43FD-942D-6107BFA39926}"/>
              </a:ext>
            </a:extLst>
          </p:cNvPr>
          <p:cNvSpPr txBox="1"/>
          <p:nvPr/>
        </p:nvSpPr>
        <p:spPr>
          <a:xfrm>
            <a:off x="-237651" y="412807"/>
            <a:ext cx="1079623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o-RO" sz="1400" b="1" dirty="0">
                <a:solidFill>
                  <a:srgbClr val="92D050"/>
                </a:solidFill>
                <a:latin typeface="Montserrat" panose="00000500000000000000" pitchFamily="2" charset="0"/>
              </a:rPr>
              <a:t>Cerința 1 de business - </a:t>
            </a:r>
            <a:r>
              <a:rPr lang="ro-RO" sz="1400" b="1" baseline="0" dirty="0">
                <a:solidFill>
                  <a:srgbClr val="92D050"/>
                </a:solidFill>
                <a:latin typeface="Montserrat" panose="00000500000000000000" pitchFamily="2" charset="0"/>
              </a:rPr>
              <a:t> </a:t>
            </a:r>
            <a:r>
              <a:rPr lang="ro-RO" sz="1400" b="1" dirty="0">
                <a:solidFill>
                  <a:srgbClr val="92D050"/>
                </a:solidFill>
                <a:latin typeface="Montserrat" panose="00000500000000000000" pitchFamily="2" charset="0"/>
              </a:rPr>
              <a:t>„Î</a:t>
            </a:r>
            <a:r>
              <a:rPr lang="it-IT" sz="1400" b="1" dirty="0">
                <a:solidFill>
                  <a:srgbClr val="92D050"/>
                </a:solidFill>
                <a:latin typeface="Montserrat" panose="00000500000000000000" pitchFamily="2" charset="0"/>
              </a:rPr>
              <a:t>n calitate de utilizator, vreau </a:t>
            </a:r>
            <a:r>
              <a:rPr lang="ro-RO" sz="1400" b="1" dirty="0">
                <a:solidFill>
                  <a:srgbClr val="92D050"/>
                </a:solidFill>
                <a:latin typeface="Montserrat" panose="00000500000000000000" pitchFamily="2" charset="0"/>
              </a:rPr>
              <a:t>să</a:t>
            </a:r>
            <a:r>
              <a:rPr lang="it-IT" sz="1400" b="1" dirty="0">
                <a:solidFill>
                  <a:srgbClr val="92D050"/>
                </a:solidFill>
                <a:latin typeface="Montserrat" panose="00000500000000000000" pitchFamily="2" charset="0"/>
              </a:rPr>
              <a:t> pot crea un cont </a:t>
            </a:r>
            <a:r>
              <a:rPr lang="ro-RO" sz="1400" b="1" dirty="0">
                <a:solidFill>
                  <a:srgbClr val="92D050"/>
                </a:solidFill>
                <a:latin typeface="Montserrat" panose="00000500000000000000" pitchFamily="2" charset="0"/>
              </a:rPr>
              <a:t>î</a:t>
            </a:r>
            <a:r>
              <a:rPr lang="it-IT" sz="1400" b="1" dirty="0">
                <a:solidFill>
                  <a:srgbClr val="92D050"/>
                </a:solidFill>
                <a:latin typeface="Montserrat" panose="00000500000000000000" pitchFamily="2" charset="0"/>
              </a:rPr>
              <a:t>n aplica</a:t>
            </a:r>
            <a:r>
              <a:rPr lang="ro-RO" sz="1400" b="1" dirty="0">
                <a:solidFill>
                  <a:srgbClr val="92D050"/>
                </a:solidFill>
                <a:latin typeface="Montserrat" panose="00000500000000000000" pitchFamily="2" charset="0"/>
              </a:rPr>
              <a:t>ț</a:t>
            </a:r>
            <a:r>
              <a:rPr lang="it-IT" sz="1400" b="1" dirty="0">
                <a:solidFill>
                  <a:srgbClr val="92D050"/>
                </a:solidFill>
                <a:latin typeface="Montserrat" panose="00000500000000000000" pitchFamily="2" charset="0"/>
              </a:rPr>
              <a:t>ia </a:t>
            </a:r>
            <a:r>
              <a:rPr lang="ro-RO" sz="1400" b="1" dirty="0">
                <a:solidFill>
                  <a:srgbClr val="92D050"/>
                </a:solidFill>
                <a:latin typeface="Montserrat" panose="00000500000000000000" pitchFamily="2" charset="0"/>
              </a:rPr>
              <a:t>web a</a:t>
            </a:r>
            <a:r>
              <a:rPr lang="it-IT" sz="1400" b="1" dirty="0">
                <a:solidFill>
                  <a:srgbClr val="92D050"/>
                </a:solidFill>
                <a:latin typeface="Montserrat" panose="00000500000000000000" pitchFamily="2" charset="0"/>
              </a:rPr>
              <a:t>irbnb</a:t>
            </a:r>
            <a:r>
              <a:rPr lang="ro-RO" sz="1400" b="1" dirty="0">
                <a:solidFill>
                  <a:srgbClr val="92D050"/>
                </a:solidFill>
                <a:latin typeface="Montserrat" panose="00000500000000000000" pitchFamily="2" charset="0"/>
              </a:rPr>
              <a:t>”</a:t>
            </a:r>
          </a:p>
          <a:p>
            <a:pPr algn="just"/>
            <a:endParaRPr lang="ro-RO" sz="1600" dirty="0">
              <a:latin typeface="Montserrat" panose="00000500000000000000" pitchFamily="2" charset="0"/>
            </a:endParaRPr>
          </a:p>
        </p:txBody>
      </p: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0F3A82FE-F285-4400-9B05-989F00330065}"/>
              </a:ext>
            </a:extLst>
          </p:cNvPr>
          <p:cNvCxnSpPr/>
          <p:nvPr/>
        </p:nvCxnSpPr>
        <p:spPr>
          <a:xfrm>
            <a:off x="876045" y="4409821"/>
            <a:ext cx="494523" cy="230612"/>
          </a:xfrm>
          <a:prstGeom prst="bentConnector3">
            <a:avLst>
              <a:gd name="adj1" fmla="val 944"/>
            </a:avLst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C35BF3C-7B5B-4A7D-9AB9-588C2732461D}"/>
              </a:ext>
            </a:extLst>
          </p:cNvPr>
          <p:cNvSpPr txBox="1"/>
          <p:nvPr/>
        </p:nvSpPr>
        <p:spPr>
          <a:xfrm>
            <a:off x="972247" y="4489753"/>
            <a:ext cx="11219753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o-RO" sz="1300" dirty="0">
                <a:latin typeface="Montserrat" panose="00000500000000000000" pitchFamily="2" charset="0"/>
              </a:rPr>
              <a:t> </a:t>
            </a:r>
            <a:r>
              <a:rPr lang="ro-RO" sz="1200" dirty="0">
                <a:latin typeface="Montserrat" panose="00000500000000000000" pitchFamily="2" charset="0"/>
              </a:rPr>
              <a:t>Condiția 2 de testare: </a:t>
            </a:r>
            <a:r>
              <a:rPr lang="it-IT" sz="1200" dirty="0">
                <a:latin typeface="Montserrat" panose="00000500000000000000" pitchFamily="2" charset="0"/>
              </a:rPr>
              <a:t>Verific</a:t>
            </a:r>
            <a:r>
              <a:rPr lang="ro-RO" sz="1200" dirty="0">
                <a:latin typeface="Montserrat" panose="00000500000000000000" pitchFamily="2" charset="0"/>
              </a:rPr>
              <a:t>ă</a:t>
            </a:r>
            <a:r>
              <a:rPr lang="ro-RO" sz="1200" b="0" kern="1200" dirty="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rPr>
              <a:t> dacă după accesarea butonui de Sign Up, apare fereastra cu c</a:t>
            </a:r>
            <a:r>
              <a:rPr lang="ro-RO" sz="1200" dirty="0">
                <a:latin typeface="Montserrat" panose="00000500000000000000" pitchFamily="2" charset="0"/>
              </a:rPr>
              <a:t>â</a:t>
            </a:r>
            <a:r>
              <a:rPr lang="ro-RO" sz="1200" b="0" kern="1200" dirty="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rPr>
              <a:t>mpurile de  selectare </a:t>
            </a:r>
            <a:r>
              <a:rPr lang="en-US" sz="1200" b="0" kern="1200" dirty="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rPr>
              <a:t>“</a:t>
            </a:r>
            <a:r>
              <a:rPr lang="ro-RO" sz="1200" b="0" kern="1200" dirty="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rPr>
              <a:t>Country</a:t>
            </a:r>
            <a:r>
              <a:rPr lang="en-US" sz="1200" b="0" kern="1200" dirty="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rPr>
              <a:t>”</a:t>
            </a:r>
            <a:r>
              <a:rPr lang="ro-RO" sz="1200" b="0" kern="1200" dirty="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rPr>
              <a:t> și </a:t>
            </a:r>
            <a:r>
              <a:rPr lang="en-US" sz="1200" b="0" kern="1200" dirty="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rPr>
              <a:t>“</a:t>
            </a:r>
            <a:r>
              <a:rPr lang="ro-RO" sz="1200" b="0" kern="1200" dirty="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rPr>
              <a:t>Phone Number</a:t>
            </a:r>
            <a:r>
              <a:rPr lang="en-US" sz="1200" b="0" kern="1200" dirty="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rPr>
              <a:t>”</a:t>
            </a:r>
            <a:r>
              <a:rPr lang="ro-RO" sz="1200" b="0" kern="1200" dirty="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rPr>
              <a:t>.</a:t>
            </a:r>
            <a:endParaRPr lang="en-US" sz="1200" b="0" kern="1200" dirty="0">
              <a:solidFill>
                <a:schemeClr val="tx1"/>
              </a:solidFill>
              <a:latin typeface="Montserrat" panose="00000500000000000000" pitchFamily="2" charset="0"/>
              <a:ea typeface="+mn-ea"/>
              <a:cs typeface="+mn-cs"/>
            </a:endParaRPr>
          </a:p>
          <a:p>
            <a:pPr algn="just"/>
            <a:endParaRPr lang="ro-RO" sz="1600" dirty="0">
              <a:latin typeface="Montserrat" panose="00000500000000000000" pitchFamily="2" charset="0"/>
            </a:endParaRPr>
          </a:p>
        </p:txBody>
      </p:sp>
      <p:graphicFrame>
        <p:nvGraphicFramePr>
          <p:cNvPr id="17" name="Content Placeholder 4">
            <a:extLst>
              <a:ext uri="{FF2B5EF4-FFF2-40B4-BE49-F238E27FC236}">
                <a16:creationId xmlns:a16="http://schemas.microsoft.com/office/drawing/2014/main" id="{652BD6CD-14A6-42FC-A6C0-740C3565F77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14873910"/>
              </p:ext>
            </p:extLst>
          </p:nvPr>
        </p:nvGraphicFramePr>
        <p:xfrm>
          <a:off x="486121" y="4791112"/>
          <a:ext cx="11219753" cy="2072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51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972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388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9924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399242">
                  <a:extLst>
                    <a:ext uri="{9D8B030D-6E8A-4147-A177-3AD203B41FA5}">
                      <a16:colId xmlns:a16="http://schemas.microsoft.com/office/drawing/2014/main" val="2217821119"/>
                    </a:ext>
                  </a:extLst>
                </a:gridCol>
              </a:tblGrid>
              <a:tr h="314179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Montserrat" panose="00000500000000000000" pitchFamily="2" charset="0"/>
                        </a:rPr>
                        <a:t>ID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sz="1600" dirty="0">
                          <a:latin typeface="Montserrat" panose="00000500000000000000" pitchFamily="2" charset="0"/>
                        </a:rPr>
                        <a:t>Descriere</a:t>
                      </a:r>
                      <a:endParaRPr lang="en-US" sz="1600" dirty="0">
                        <a:latin typeface="Montserrat" panose="000005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>
                          <a:latin typeface="Montserrat" panose="00000500000000000000" pitchFamily="2" charset="0"/>
                        </a:rPr>
                        <a:t>Precondi</a:t>
                      </a:r>
                      <a:r>
                        <a:rPr lang="ro-RO" sz="1600" dirty="0">
                          <a:latin typeface="Montserrat" panose="00000500000000000000" pitchFamily="2" charset="0"/>
                        </a:rPr>
                        <a:t>ț</a:t>
                      </a:r>
                      <a:r>
                        <a:rPr lang="en-US" sz="1600" dirty="0">
                          <a:latin typeface="Montserrat" panose="00000500000000000000" pitchFamily="2" charset="0"/>
                        </a:rPr>
                        <a:t>ii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Montserrat" panose="00000500000000000000" pitchFamily="2" charset="0"/>
                        </a:rPr>
                        <a:t>Pa</a:t>
                      </a:r>
                      <a:r>
                        <a:rPr lang="ro-RO" sz="1600" dirty="0">
                          <a:latin typeface="Montserrat" panose="00000500000000000000" pitchFamily="2" charset="0"/>
                        </a:rPr>
                        <a:t>ș</a:t>
                      </a:r>
                      <a:r>
                        <a:rPr lang="en-US" sz="1600" dirty="0" err="1">
                          <a:latin typeface="Montserrat" panose="00000500000000000000" pitchFamily="2" charset="0"/>
                        </a:rPr>
                        <a:t>i</a:t>
                      </a:r>
                      <a:endParaRPr lang="en-US" sz="1600" dirty="0">
                        <a:latin typeface="Montserrat" panose="000005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sz="1600" dirty="0">
                          <a:latin typeface="Montserrat" panose="00000500000000000000" pitchFamily="2" charset="0"/>
                        </a:rPr>
                        <a:t>Rezultat</a:t>
                      </a:r>
                      <a:r>
                        <a:rPr lang="ro-RO" sz="1600" baseline="0" dirty="0">
                          <a:latin typeface="Montserrat" panose="00000500000000000000" pitchFamily="2" charset="0"/>
                        </a:rPr>
                        <a:t> asteptat</a:t>
                      </a:r>
                      <a:endParaRPr lang="en-US" sz="1600" dirty="0">
                        <a:latin typeface="Montserrat" panose="000005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1653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C</a:t>
                      </a:r>
                      <a:r>
                        <a:rPr lang="ro-RO" sz="1200" kern="120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2</a:t>
                      </a:r>
                      <a:endParaRPr lang="en-US" sz="1200" kern="1200" dirty="0">
                        <a:solidFill>
                          <a:schemeClr val="tx1"/>
                        </a:solidFill>
                        <a:latin typeface="Montserrat" panose="00000500000000000000" pitchFamily="2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it-IT" sz="1200" dirty="0">
                          <a:latin typeface="Montserrat" panose="00000500000000000000" pitchFamily="2" charset="0"/>
                        </a:rPr>
                        <a:t>Verific</a:t>
                      </a:r>
                      <a:r>
                        <a:rPr lang="ro-RO" sz="1200" dirty="0">
                          <a:latin typeface="Montserrat" panose="00000500000000000000" pitchFamily="2" charset="0"/>
                        </a:rPr>
                        <a:t>ă</a:t>
                      </a:r>
                      <a:r>
                        <a:rPr lang="it-IT" sz="1200" dirty="0">
                          <a:latin typeface="Montserrat" panose="00000500000000000000" pitchFamily="2" charset="0"/>
                        </a:rPr>
                        <a:t> dac</a:t>
                      </a:r>
                      <a:r>
                        <a:rPr lang="ro-RO" sz="1200" dirty="0">
                          <a:latin typeface="Montserrat" panose="00000500000000000000" pitchFamily="2" charset="0"/>
                        </a:rPr>
                        <a:t>ă</a:t>
                      </a:r>
                      <a:r>
                        <a:rPr lang="it-IT" sz="1200" dirty="0"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ro-RO" sz="1200" dirty="0">
                          <a:latin typeface="Montserrat" panose="00000500000000000000" pitchFamily="2" charset="0"/>
                        </a:rPr>
                        <a:t>la</a:t>
                      </a:r>
                      <a:r>
                        <a:rPr lang="it-IT" sz="1200" dirty="0">
                          <a:latin typeface="Montserrat" panose="00000500000000000000" pitchFamily="2" charset="0"/>
                        </a:rPr>
                        <a:t> accesarea butonu</a:t>
                      </a:r>
                      <a:r>
                        <a:rPr lang="ro-RO" sz="1200" dirty="0">
                          <a:latin typeface="Montserrat" panose="00000500000000000000" pitchFamily="2" charset="0"/>
                        </a:rPr>
                        <a:t>lu</a:t>
                      </a:r>
                      <a:r>
                        <a:rPr lang="it-IT" sz="1200" dirty="0">
                          <a:latin typeface="Montserrat" panose="00000500000000000000" pitchFamily="2" charset="0"/>
                        </a:rPr>
                        <a:t>i de Sign Up, apare fereastra cu c</a:t>
                      </a:r>
                      <a:r>
                        <a:rPr lang="ro-RO" sz="1200" dirty="0">
                          <a:latin typeface="Montserrat" panose="00000500000000000000" pitchFamily="2" charset="0"/>
                        </a:rPr>
                        <a:t>â</a:t>
                      </a:r>
                      <a:r>
                        <a:rPr lang="it-IT" sz="1200" dirty="0">
                          <a:latin typeface="Montserrat" panose="00000500000000000000" pitchFamily="2" charset="0"/>
                        </a:rPr>
                        <a:t>mpurile de selectare </a:t>
                      </a:r>
                      <a:r>
                        <a:rPr lang="en-US" sz="1200" dirty="0">
                          <a:latin typeface="Montserrat" panose="00000500000000000000" pitchFamily="2" charset="0"/>
                        </a:rPr>
                        <a:t>“</a:t>
                      </a:r>
                      <a:r>
                        <a:rPr lang="it-IT" sz="1200" dirty="0">
                          <a:latin typeface="Montserrat" panose="00000500000000000000" pitchFamily="2" charset="0"/>
                        </a:rPr>
                        <a:t>Country </a:t>
                      </a:r>
                      <a:r>
                        <a:rPr lang="en-US" sz="1200" dirty="0">
                          <a:latin typeface="Montserrat" panose="00000500000000000000" pitchFamily="2" charset="0"/>
                        </a:rPr>
                        <a:t>“</a:t>
                      </a:r>
                      <a:r>
                        <a:rPr lang="it-IT" sz="1200" dirty="0">
                          <a:latin typeface="Montserrat" panose="00000500000000000000" pitchFamily="2" charset="0"/>
                        </a:rPr>
                        <a:t> si </a:t>
                      </a:r>
                      <a:r>
                        <a:rPr lang="en-US" sz="1200" dirty="0">
                          <a:latin typeface="Montserrat" panose="00000500000000000000" pitchFamily="2" charset="0"/>
                        </a:rPr>
                        <a:t>“</a:t>
                      </a:r>
                      <a:r>
                        <a:rPr lang="it-IT" sz="1200" dirty="0">
                          <a:latin typeface="Montserrat" panose="00000500000000000000" pitchFamily="2" charset="0"/>
                        </a:rPr>
                        <a:t>Phone Number</a:t>
                      </a:r>
                      <a:r>
                        <a:rPr lang="en-US" sz="1200" dirty="0">
                          <a:latin typeface="Montserrat" panose="00000500000000000000" pitchFamily="2" charset="0"/>
                        </a:rPr>
                        <a:t>“</a:t>
                      </a:r>
                      <a:r>
                        <a:rPr lang="it-IT" sz="1200" dirty="0">
                          <a:latin typeface="Montserrat" panose="00000500000000000000" pitchFamily="2" charset="0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sz="120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Dechide browser-ul Chrome și accesează aplicația web airbnb.</a:t>
                      </a:r>
                      <a:endParaRPr lang="en-US" sz="1200" dirty="0">
                        <a:solidFill>
                          <a:schemeClr val="tx1"/>
                        </a:solidFill>
                        <a:latin typeface="Montserrat" panose="000005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28600" indent="-228600" algn="l">
                        <a:buAutoNum type="arabicPeriod"/>
                      </a:pPr>
                      <a:r>
                        <a:rPr lang="ro-RO" sz="120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Navighează spre cadrul de înregistrare poziționat în colțul din dreapta sus al paginii. 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o-RO" sz="120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2. Click pe cadrul de înregistrare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o-RO" sz="120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3. Selectează meniul Sign Up din fereastra dropdown care apare pe ecran.</a:t>
                      </a:r>
                      <a:endParaRPr lang="en-US" sz="1200" dirty="0">
                        <a:solidFill>
                          <a:schemeClr val="tx1"/>
                        </a:solidFill>
                        <a:latin typeface="Montserrat" panose="00000500000000000000" pitchFamily="2" charset="0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  <a:latin typeface="Montserrat" panose="000005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28600" indent="-228600" algn="l">
                        <a:buAutoNum type="arabicPeriod"/>
                      </a:pPr>
                      <a:endParaRPr lang="ro-RO" sz="1200" kern="1200" dirty="0">
                        <a:solidFill>
                          <a:schemeClr val="tx1"/>
                        </a:solidFill>
                        <a:latin typeface="Montserrat" panose="00000500000000000000" pitchFamily="2" charset="0"/>
                        <a:ea typeface="+mn-ea"/>
                        <a:cs typeface="+mn-cs"/>
                      </a:endParaRPr>
                    </a:p>
                    <a:p>
                      <a:pPr marL="228600" indent="-228600" algn="l">
                        <a:buAutoNum type="arabicPeriod"/>
                      </a:pPr>
                      <a:r>
                        <a:rPr lang="ro-RO" sz="120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Se navighează spre cadrul de înregistrare poziționat în colțul din dreapta sus al paginii.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o-RO" sz="120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2. Se selectează cadrul de înregistrare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o-RO" sz="120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3. Se afișează o fereastră cu câmpurile de selectare 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“</a:t>
                      </a:r>
                      <a:r>
                        <a:rPr lang="ro-RO" sz="120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Country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”</a:t>
                      </a:r>
                      <a:r>
                        <a:rPr lang="ro-RO" sz="120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 și 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“</a:t>
                      </a:r>
                      <a:r>
                        <a:rPr lang="ro-RO" sz="120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Phone Number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”</a:t>
                      </a:r>
                      <a:r>
                        <a:rPr lang="ro-RO" sz="120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.</a:t>
                      </a:r>
                      <a:endParaRPr lang="en-US" sz="1200" dirty="0">
                        <a:solidFill>
                          <a:schemeClr val="tx1"/>
                        </a:solidFill>
                        <a:latin typeface="Montserrat" panose="00000500000000000000" pitchFamily="2" charset="0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  <a:latin typeface="Montserrat" panose="00000500000000000000" pitchFamily="2" charset="0"/>
                      </a:endParaRPr>
                    </a:p>
                    <a:p>
                      <a:pPr marL="228600" indent="-228600" algn="ctr">
                        <a:buAutoNum type="arabicPeriod"/>
                      </a:pPr>
                      <a:endParaRPr lang="en-US" sz="1200" kern="1200" dirty="0">
                        <a:solidFill>
                          <a:schemeClr val="tx1"/>
                        </a:solidFill>
                        <a:latin typeface="Montserrat" panose="00000500000000000000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CC883B43-009B-49B8-BCC0-1EFDE6C3E74B}"/>
              </a:ext>
            </a:extLst>
          </p:cNvPr>
          <p:cNvSpPr txBox="1"/>
          <p:nvPr/>
        </p:nvSpPr>
        <p:spPr>
          <a:xfrm>
            <a:off x="532933" y="689806"/>
            <a:ext cx="1115731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00000"/>
              </a:lnSpc>
              <a:spcBef>
                <a:spcPts val="0"/>
              </a:spcBef>
            </a:pPr>
            <a:r>
              <a:rPr lang="ro-RO" sz="1000" dirty="0">
                <a:solidFill>
                  <a:schemeClr val="bg1"/>
                </a:solidFill>
                <a:latin typeface="Montserrat" panose="00000500000000000000" pitchFamily="2" charset="0"/>
              </a:rPr>
              <a:t>DESCRIERE: Î</a:t>
            </a:r>
            <a:r>
              <a:rPr lang="en-US" sz="1000" dirty="0">
                <a:solidFill>
                  <a:schemeClr val="bg1"/>
                </a:solidFill>
                <a:latin typeface="Montserrat" panose="00000500000000000000" pitchFamily="2" charset="0"/>
              </a:rPr>
              <a:t>n </a:t>
            </a:r>
            <a:r>
              <a:rPr lang="en-US" sz="1000" dirty="0" err="1">
                <a:solidFill>
                  <a:schemeClr val="bg1"/>
                </a:solidFill>
                <a:latin typeface="Montserrat" panose="00000500000000000000" pitchFamily="2" charset="0"/>
              </a:rPr>
              <a:t>procesul</a:t>
            </a:r>
            <a:r>
              <a:rPr lang="en-US" sz="1000" dirty="0">
                <a:solidFill>
                  <a:schemeClr val="bg1"/>
                </a:solidFill>
                <a:latin typeface="Montserrat" panose="00000500000000000000" pitchFamily="2" charset="0"/>
              </a:rPr>
              <a:t> de </a:t>
            </a:r>
            <a:r>
              <a:rPr lang="en-US" sz="1000" dirty="0" err="1">
                <a:solidFill>
                  <a:schemeClr val="bg1"/>
                </a:solidFill>
                <a:latin typeface="Montserrat" panose="00000500000000000000" pitchFamily="2" charset="0"/>
              </a:rPr>
              <a:t>creare</a:t>
            </a:r>
            <a:r>
              <a:rPr lang="en-US" sz="1000" dirty="0">
                <a:solidFill>
                  <a:schemeClr val="bg1"/>
                </a:solidFill>
                <a:latin typeface="Montserrat" panose="00000500000000000000" pitchFamily="2" charset="0"/>
              </a:rPr>
              <a:t> a </a:t>
            </a:r>
            <a:r>
              <a:rPr lang="en-US" sz="1000" dirty="0" err="1">
                <a:solidFill>
                  <a:schemeClr val="bg1"/>
                </a:solidFill>
                <a:latin typeface="Montserrat" panose="00000500000000000000" pitchFamily="2" charset="0"/>
              </a:rPr>
              <a:t>unui</a:t>
            </a:r>
            <a:r>
              <a:rPr lang="en-US" sz="10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Montserrat" panose="00000500000000000000" pitchFamily="2" charset="0"/>
              </a:rPr>
              <a:t>cont</a:t>
            </a:r>
            <a:r>
              <a:rPr lang="en-US" sz="10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ro-RO" sz="1000" dirty="0">
                <a:solidFill>
                  <a:schemeClr val="bg1"/>
                </a:solidFill>
                <a:latin typeface="Montserrat" panose="00000500000000000000" pitchFamily="2" charset="0"/>
              </a:rPr>
              <a:t>î</a:t>
            </a:r>
            <a:r>
              <a:rPr lang="en-US" sz="1000" dirty="0">
                <a:solidFill>
                  <a:schemeClr val="bg1"/>
                </a:solidFill>
                <a:latin typeface="Montserrat" panose="00000500000000000000" pitchFamily="2" charset="0"/>
              </a:rPr>
              <a:t>n </a:t>
            </a:r>
            <a:r>
              <a:rPr lang="en-US" sz="1000" dirty="0" err="1">
                <a:solidFill>
                  <a:schemeClr val="bg1"/>
                </a:solidFill>
                <a:latin typeface="Montserrat" panose="00000500000000000000" pitchFamily="2" charset="0"/>
              </a:rPr>
              <a:t>aplica</a:t>
            </a:r>
            <a:r>
              <a:rPr lang="ro-RO" sz="1000" dirty="0">
                <a:solidFill>
                  <a:schemeClr val="bg1"/>
                </a:solidFill>
                <a:latin typeface="Montserrat" panose="00000500000000000000" pitchFamily="2" charset="0"/>
              </a:rPr>
              <a:t>ț</a:t>
            </a:r>
            <a:r>
              <a:rPr lang="en-US" sz="1000" dirty="0" err="1">
                <a:solidFill>
                  <a:schemeClr val="bg1"/>
                </a:solidFill>
                <a:latin typeface="Montserrat" panose="00000500000000000000" pitchFamily="2" charset="0"/>
              </a:rPr>
              <a:t>ia</a:t>
            </a:r>
            <a:r>
              <a:rPr lang="ro-RO" sz="1000" dirty="0">
                <a:solidFill>
                  <a:schemeClr val="bg1"/>
                </a:solidFill>
                <a:latin typeface="Montserrat" panose="00000500000000000000" pitchFamily="2" charset="0"/>
              </a:rPr>
              <a:t> web</a:t>
            </a:r>
            <a:r>
              <a:rPr lang="en-US" sz="10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ro-RO" sz="1000" dirty="0">
                <a:solidFill>
                  <a:schemeClr val="bg1"/>
                </a:solidFill>
                <a:latin typeface="Montserrat" panose="00000500000000000000" pitchFamily="2" charset="0"/>
              </a:rPr>
              <a:t>a</a:t>
            </a:r>
            <a:r>
              <a:rPr lang="en-US" sz="1000" dirty="0" err="1">
                <a:solidFill>
                  <a:schemeClr val="bg1"/>
                </a:solidFill>
                <a:latin typeface="Montserrat" panose="00000500000000000000" pitchFamily="2" charset="0"/>
              </a:rPr>
              <a:t>irbnb</a:t>
            </a:r>
            <a:r>
              <a:rPr lang="en-US" sz="10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Montserrat" panose="00000500000000000000" pitchFamily="2" charset="0"/>
              </a:rPr>
              <a:t>trebuie</a:t>
            </a:r>
            <a:r>
              <a:rPr lang="en-US" sz="1000" dirty="0">
                <a:solidFill>
                  <a:schemeClr val="bg1"/>
                </a:solidFill>
                <a:latin typeface="Montserrat" panose="00000500000000000000" pitchFamily="2" charset="0"/>
              </a:rPr>
              <a:t> s</a:t>
            </a:r>
            <a:r>
              <a:rPr lang="ro-RO" sz="1000" dirty="0">
                <a:solidFill>
                  <a:schemeClr val="bg1"/>
                </a:solidFill>
                <a:latin typeface="Montserrat" panose="00000500000000000000" pitchFamily="2" charset="0"/>
              </a:rPr>
              <a:t>ă</a:t>
            </a:r>
            <a:r>
              <a:rPr lang="en-US" sz="10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Montserrat" panose="00000500000000000000" pitchFamily="2" charset="0"/>
              </a:rPr>
              <a:t>acces</a:t>
            </a:r>
            <a:r>
              <a:rPr lang="ro-RO" sz="1000" dirty="0">
                <a:solidFill>
                  <a:schemeClr val="bg1"/>
                </a:solidFill>
                <a:latin typeface="Montserrat" panose="00000500000000000000" pitchFamily="2" charset="0"/>
              </a:rPr>
              <a:t>ă</a:t>
            </a:r>
            <a:r>
              <a:rPr lang="en-US" sz="1000" dirty="0">
                <a:solidFill>
                  <a:schemeClr val="bg1"/>
                </a:solidFill>
                <a:latin typeface="Montserrat" panose="00000500000000000000" pitchFamily="2" charset="0"/>
              </a:rPr>
              <a:t>m </a:t>
            </a:r>
            <a:r>
              <a:rPr lang="en-US" sz="1000" dirty="0" err="1">
                <a:solidFill>
                  <a:schemeClr val="bg1"/>
                </a:solidFill>
                <a:latin typeface="Montserrat" panose="00000500000000000000" pitchFamily="2" charset="0"/>
              </a:rPr>
              <a:t>platforma</a:t>
            </a:r>
            <a:r>
              <a:rPr lang="ro-RO" sz="1000" dirty="0">
                <a:solidFill>
                  <a:schemeClr val="bg1"/>
                </a:solidFill>
                <a:latin typeface="Montserrat" panose="00000500000000000000" pitchFamily="2" charset="0"/>
              </a:rPr>
              <a:t> din browse-ul selectat</a:t>
            </a:r>
            <a:r>
              <a:rPr lang="en-US" sz="1000" dirty="0">
                <a:solidFill>
                  <a:schemeClr val="bg1"/>
                </a:solidFill>
                <a:latin typeface="Montserrat" panose="00000500000000000000" pitchFamily="2" charset="0"/>
              </a:rPr>
              <a:t>.</a:t>
            </a:r>
            <a:r>
              <a:rPr lang="ro-RO" sz="10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1000" dirty="0">
                <a:solidFill>
                  <a:schemeClr val="bg1"/>
                </a:solidFill>
                <a:latin typeface="Montserrat" panose="00000500000000000000" pitchFamily="2" charset="0"/>
              </a:rPr>
              <a:t>Dup</a:t>
            </a:r>
            <a:r>
              <a:rPr lang="ro-RO" sz="1000" dirty="0">
                <a:solidFill>
                  <a:schemeClr val="bg1"/>
                </a:solidFill>
                <a:latin typeface="Montserrat" panose="00000500000000000000" pitchFamily="2" charset="0"/>
              </a:rPr>
              <a:t>ă</a:t>
            </a:r>
            <a:r>
              <a:rPr lang="en-US" sz="10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Montserrat" panose="00000500000000000000" pitchFamily="2" charset="0"/>
              </a:rPr>
              <a:t>accesarea</a:t>
            </a:r>
            <a:r>
              <a:rPr lang="en-US" sz="10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Montserrat" panose="00000500000000000000" pitchFamily="2" charset="0"/>
              </a:rPr>
              <a:t>platformei</a:t>
            </a:r>
            <a:r>
              <a:rPr lang="ro-RO" sz="1000" dirty="0">
                <a:solidFill>
                  <a:schemeClr val="bg1"/>
                </a:solidFill>
                <a:latin typeface="Montserrat" panose="00000500000000000000" pitchFamily="2" charset="0"/>
              </a:rPr>
              <a:t> web</a:t>
            </a:r>
            <a:r>
              <a:rPr lang="en-US" sz="1000" dirty="0">
                <a:solidFill>
                  <a:schemeClr val="bg1"/>
                </a:solidFill>
                <a:latin typeface="Montserrat" panose="00000500000000000000" pitchFamily="2" charset="0"/>
              </a:rPr>
              <a:t>, </a:t>
            </a:r>
            <a:r>
              <a:rPr lang="en-US" sz="1000" dirty="0" err="1">
                <a:solidFill>
                  <a:schemeClr val="bg1"/>
                </a:solidFill>
                <a:latin typeface="Montserrat" panose="00000500000000000000" pitchFamily="2" charset="0"/>
              </a:rPr>
              <a:t>navig</a:t>
            </a:r>
            <a:r>
              <a:rPr lang="ro-RO" sz="1000" dirty="0">
                <a:solidFill>
                  <a:schemeClr val="bg1"/>
                </a:solidFill>
                <a:latin typeface="Montserrat" panose="00000500000000000000" pitchFamily="2" charset="0"/>
              </a:rPr>
              <a:t>ă</a:t>
            </a:r>
            <a:r>
              <a:rPr lang="en-US" sz="1000" dirty="0">
                <a:solidFill>
                  <a:schemeClr val="bg1"/>
                </a:solidFill>
                <a:latin typeface="Montserrat" panose="00000500000000000000" pitchFamily="2" charset="0"/>
              </a:rPr>
              <a:t>m c</a:t>
            </a:r>
            <a:r>
              <a:rPr lang="ro-RO" sz="1000" dirty="0">
                <a:solidFill>
                  <a:schemeClr val="bg1"/>
                </a:solidFill>
                <a:latin typeface="Montserrat" panose="00000500000000000000" pitchFamily="2" charset="0"/>
              </a:rPr>
              <a:t>ă</a:t>
            </a:r>
            <a:r>
              <a:rPr lang="en-US" sz="1000" dirty="0" err="1">
                <a:solidFill>
                  <a:schemeClr val="bg1"/>
                </a:solidFill>
                <a:latin typeface="Montserrat" panose="00000500000000000000" pitchFamily="2" charset="0"/>
              </a:rPr>
              <a:t>tre</a:t>
            </a:r>
            <a:r>
              <a:rPr lang="en-US" sz="10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Montserrat" panose="00000500000000000000" pitchFamily="2" charset="0"/>
              </a:rPr>
              <a:t>butonul</a:t>
            </a:r>
            <a:r>
              <a:rPr lang="en-US" sz="1000" dirty="0">
                <a:solidFill>
                  <a:schemeClr val="bg1"/>
                </a:solidFill>
                <a:latin typeface="Montserrat" panose="00000500000000000000" pitchFamily="2" charset="0"/>
              </a:rPr>
              <a:t> Sign Up a </a:t>
            </a:r>
            <a:r>
              <a:rPr lang="en-US" sz="1000" dirty="0" err="1">
                <a:solidFill>
                  <a:schemeClr val="bg1"/>
                </a:solidFill>
                <a:latin typeface="Montserrat" panose="00000500000000000000" pitchFamily="2" charset="0"/>
              </a:rPr>
              <a:t>aplica</a:t>
            </a:r>
            <a:r>
              <a:rPr lang="ro-RO" sz="1000" dirty="0">
                <a:solidFill>
                  <a:schemeClr val="bg1"/>
                </a:solidFill>
                <a:latin typeface="Montserrat" panose="00000500000000000000" pitchFamily="2" charset="0"/>
              </a:rPr>
              <a:t>ț</a:t>
            </a:r>
            <a:r>
              <a:rPr lang="en-US" sz="1000" dirty="0" err="1">
                <a:solidFill>
                  <a:schemeClr val="bg1"/>
                </a:solidFill>
                <a:latin typeface="Montserrat" panose="00000500000000000000" pitchFamily="2" charset="0"/>
              </a:rPr>
              <a:t>iei</a:t>
            </a:r>
            <a:r>
              <a:rPr lang="en-US" sz="10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Montserrat" panose="00000500000000000000" pitchFamily="2" charset="0"/>
              </a:rPr>
              <a:t>pentru</a:t>
            </a:r>
            <a:r>
              <a:rPr lang="en-US" sz="1000" dirty="0">
                <a:solidFill>
                  <a:schemeClr val="bg1"/>
                </a:solidFill>
                <a:latin typeface="Montserrat" panose="00000500000000000000" pitchFamily="2" charset="0"/>
              </a:rPr>
              <a:t> a ne </a:t>
            </a:r>
            <a:r>
              <a:rPr lang="en-US" sz="1000" dirty="0" err="1">
                <a:solidFill>
                  <a:schemeClr val="bg1"/>
                </a:solidFill>
                <a:latin typeface="Montserrat" panose="00000500000000000000" pitchFamily="2" charset="0"/>
              </a:rPr>
              <a:t>putea</a:t>
            </a:r>
            <a:r>
              <a:rPr lang="en-US" sz="10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ro-RO" sz="1000" dirty="0">
                <a:solidFill>
                  <a:schemeClr val="bg1"/>
                </a:solidFill>
                <a:latin typeface="Montserrat" panose="00000500000000000000" pitchFamily="2" charset="0"/>
              </a:rPr>
              <a:t>î</a:t>
            </a:r>
            <a:r>
              <a:rPr lang="en-US" sz="1000" dirty="0" err="1">
                <a:solidFill>
                  <a:schemeClr val="bg1"/>
                </a:solidFill>
                <a:latin typeface="Montserrat" panose="00000500000000000000" pitchFamily="2" charset="0"/>
              </a:rPr>
              <a:t>nregistra</a:t>
            </a:r>
            <a:r>
              <a:rPr lang="en-US" sz="1000" dirty="0">
                <a:solidFill>
                  <a:schemeClr val="bg1"/>
                </a:solidFill>
                <a:latin typeface="Montserrat" panose="00000500000000000000" pitchFamily="2" charset="0"/>
              </a:rPr>
              <a:t>.</a:t>
            </a:r>
            <a:r>
              <a:rPr lang="ro-RO" sz="1000" dirty="0">
                <a:solidFill>
                  <a:schemeClr val="bg1"/>
                </a:solidFill>
                <a:latin typeface="Montserrat" panose="00000500000000000000" pitchFamily="2" charset="0"/>
              </a:rPr>
              <a:t> Î</a:t>
            </a:r>
            <a:r>
              <a:rPr lang="en-US" sz="1000" dirty="0">
                <a:solidFill>
                  <a:schemeClr val="bg1"/>
                </a:solidFill>
                <a:latin typeface="Montserrat" panose="00000500000000000000" pitchFamily="2" charset="0"/>
              </a:rPr>
              <a:t>n </a:t>
            </a:r>
            <a:r>
              <a:rPr lang="en-US" sz="1000" dirty="0" err="1">
                <a:solidFill>
                  <a:schemeClr val="bg1"/>
                </a:solidFill>
                <a:latin typeface="Montserrat" panose="00000500000000000000" pitchFamily="2" charset="0"/>
              </a:rPr>
              <a:t>fereastra</a:t>
            </a:r>
            <a:r>
              <a:rPr lang="en-US" sz="1000" dirty="0">
                <a:solidFill>
                  <a:schemeClr val="bg1"/>
                </a:solidFill>
                <a:latin typeface="Montserrat" panose="00000500000000000000" pitchFamily="2" charset="0"/>
              </a:rPr>
              <a:t> de Sign Up </a:t>
            </a:r>
            <a:r>
              <a:rPr lang="en-US" sz="1000" dirty="0" err="1">
                <a:solidFill>
                  <a:schemeClr val="bg1"/>
                </a:solidFill>
                <a:latin typeface="Montserrat" panose="00000500000000000000" pitchFamily="2" charset="0"/>
              </a:rPr>
              <a:t>afi</a:t>
            </a:r>
            <a:r>
              <a:rPr lang="ro-RO" sz="1000" dirty="0">
                <a:solidFill>
                  <a:schemeClr val="bg1"/>
                </a:solidFill>
                <a:latin typeface="Montserrat" panose="00000500000000000000" pitchFamily="2" charset="0"/>
              </a:rPr>
              <a:t>ș</a:t>
            </a:r>
            <a:r>
              <a:rPr lang="en-US" sz="1000" dirty="0">
                <a:solidFill>
                  <a:schemeClr val="bg1"/>
                </a:solidFill>
                <a:latin typeface="Montserrat" panose="00000500000000000000" pitchFamily="2" charset="0"/>
              </a:rPr>
              <a:t>at</a:t>
            </a:r>
            <a:r>
              <a:rPr lang="ro-RO" sz="1000" dirty="0">
                <a:solidFill>
                  <a:schemeClr val="bg1"/>
                </a:solidFill>
                <a:latin typeface="Montserrat" panose="00000500000000000000" pitchFamily="2" charset="0"/>
              </a:rPr>
              <a:t>ă</a:t>
            </a:r>
            <a:r>
              <a:rPr lang="en-US" sz="1000" dirty="0">
                <a:solidFill>
                  <a:schemeClr val="bg1"/>
                </a:solidFill>
                <a:latin typeface="Montserrat" panose="00000500000000000000" pitchFamily="2" charset="0"/>
              </a:rPr>
              <a:t> pe </a:t>
            </a:r>
            <a:r>
              <a:rPr lang="en-US" sz="1000" dirty="0" err="1">
                <a:solidFill>
                  <a:schemeClr val="bg1"/>
                </a:solidFill>
                <a:latin typeface="Montserrat" panose="00000500000000000000" pitchFamily="2" charset="0"/>
              </a:rPr>
              <a:t>ecran</a:t>
            </a:r>
            <a:r>
              <a:rPr lang="en-US" sz="10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Montserrat" panose="00000500000000000000" pitchFamily="2" charset="0"/>
              </a:rPr>
              <a:t>vom</a:t>
            </a:r>
            <a:r>
              <a:rPr lang="en-US" sz="10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Montserrat" panose="00000500000000000000" pitchFamily="2" charset="0"/>
              </a:rPr>
              <a:t>completa</a:t>
            </a:r>
            <a:r>
              <a:rPr lang="en-US" sz="1000" dirty="0">
                <a:solidFill>
                  <a:schemeClr val="bg1"/>
                </a:solidFill>
                <a:latin typeface="Montserrat" panose="00000500000000000000" pitchFamily="2" charset="0"/>
              </a:rPr>
              <a:t> c</a:t>
            </a:r>
            <a:r>
              <a:rPr lang="ro-RO" sz="1000" dirty="0">
                <a:solidFill>
                  <a:schemeClr val="bg1"/>
                </a:solidFill>
                <a:latin typeface="Montserrat" panose="00000500000000000000" pitchFamily="2" charset="0"/>
              </a:rPr>
              <a:t>â</a:t>
            </a:r>
            <a:r>
              <a:rPr lang="en-US" sz="1000" dirty="0" err="1">
                <a:solidFill>
                  <a:schemeClr val="bg1"/>
                </a:solidFill>
                <a:latin typeface="Montserrat" panose="00000500000000000000" pitchFamily="2" charset="0"/>
              </a:rPr>
              <a:t>mpurile</a:t>
            </a:r>
            <a:r>
              <a:rPr lang="en-US" sz="10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Montserrat" panose="00000500000000000000" pitchFamily="2" charset="0"/>
              </a:rPr>
              <a:t>necesare</a:t>
            </a:r>
            <a:r>
              <a:rPr lang="en-US" sz="1000" dirty="0">
                <a:solidFill>
                  <a:schemeClr val="bg1"/>
                </a:solidFill>
                <a:latin typeface="Montserrat" panose="00000500000000000000" pitchFamily="2" charset="0"/>
              </a:rPr>
              <a:t> (“Country” </a:t>
            </a:r>
            <a:r>
              <a:rPr lang="ro-RO" sz="1000" dirty="0">
                <a:solidFill>
                  <a:schemeClr val="bg1"/>
                </a:solidFill>
                <a:latin typeface="Montserrat" panose="00000500000000000000" pitchFamily="2" charset="0"/>
              </a:rPr>
              <a:t>ș</a:t>
            </a:r>
            <a:r>
              <a:rPr lang="en-US" sz="1000" dirty="0" err="1">
                <a:solidFill>
                  <a:schemeClr val="bg1"/>
                </a:solidFill>
                <a:latin typeface="Montserrat" panose="00000500000000000000" pitchFamily="2" charset="0"/>
              </a:rPr>
              <a:t>i</a:t>
            </a:r>
            <a:r>
              <a:rPr lang="en-US" sz="1000" dirty="0">
                <a:solidFill>
                  <a:schemeClr val="bg1"/>
                </a:solidFill>
                <a:latin typeface="Montserrat" panose="00000500000000000000" pitchFamily="2" charset="0"/>
              </a:rPr>
              <a:t> “Phone Number”).</a:t>
            </a:r>
            <a:r>
              <a:rPr lang="ro-RO" sz="10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1000" dirty="0">
                <a:solidFill>
                  <a:schemeClr val="bg1"/>
                </a:solidFill>
                <a:latin typeface="Montserrat" panose="00000500000000000000" pitchFamily="2" charset="0"/>
              </a:rPr>
              <a:t>Dup</a:t>
            </a:r>
            <a:r>
              <a:rPr lang="ro-RO" sz="1000" dirty="0">
                <a:solidFill>
                  <a:schemeClr val="bg1"/>
                </a:solidFill>
                <a:latin typeface="Montserrat" panose="00000500000000000000" pitchFamily="2" charset="0"/>
              </a:rPr>
              <a:t>ă</a:t>
            </a:r>
            <a:r>
              <a:rPr lang="en-US" sz="10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Montserrat" panose="00000500000000000000" pitchFamily="2" charset="0"/>
              </a:rPr>
              <a:t>selectarea</a:t>
            </a:r>
            <a:r>
              <a:rPr lang="en-US" sz="10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ro-RO" sz="1000" dirty="0">
                <a:solidFill>
                  <a:schemeClr val="bg1"/>
                </a:solidFill>
                <a:latin typeface="Montserrat" panose="00000500000000000000" pitchFamily="2" charset="0"/>
              </a:rPr>
              <a:t>ță</a:t>
            </a:r>
            <a:r>
              <a:rPr lang="en-US" sz="1000" dirty="0" err="1">
                <a:solidFill>
                  <a:schemeClr val="bg1"/>
                </a:solidFill>
                <a:latin typeface="Montserrat" panose="00000500000000000000" pitchFamily="2" charset="0"/>
              </a:rPr>
              <a:t>rii</a:t>
            </a:r>
            <a:r>
              <a:rPr lang="en-US" sz="10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ro-RO" sz="1000" dirty="0">
                <a:solidFill>
                  <a:schemeClr val="bg1"/>
                </a:solidFill>
                <a:latin typeface="Montserrat" panose="00000500000000000000" pitchFamily="2" charset="0"/>
              </a:rPr>
              <a:t>ș</a:t>
            </a:r>
            <a:r>
              <a:rPr lang="en-US" sz="1000" dirty="0" err="1">
                <a:solidFill>
                  <a:schemeClr val="bg1"/>
                </a:solidFill>
                <a:latin typeface="Montserrat" panose="00000500000000000000" pitchFamily="2" charset="0"/>
              </a:rPr>
              <a:t>i</a:t>
            </a:r>
            <a:r>
              <a:rPr lang="en-US" sz="1000" dirty="0">
                <a:solidFill>
                  <a:schemeClr val="bg1"/>
                </a:solidFill>
                <a:latin typeface="Montserrat" panose="00000500000000000000" pitchFamily="2" charset="0"/>
              </a:rPr>
              <a:t> a </a:t>
            </a:r>
            <a:r>
              <a:rPr lang="en-US" sz="1000" dirty="0" err="1">
                <a:solidFill>
                  <a:schemeClr val="bg1"/>
                </a:solidFill>
                <a:latin typeface="Montserrat" panose="00000500000000000000" pitchFamily="2" charset="0"/>
              </a:rPr>
              <a:t>numarului</a:t>
            </a:r>
            <a:r>
              <a:rPr lang="en-US" sz="1000" dirty="0">
                <a:solidFill>
                  <a:schemeClr val="bg1"/>
                </a:solidFill>
                <a:latin typeface="Montserrat" panose="00000500000000000000" pitchFamily="2" charset="0"/>
              </a:rPr>
              <a:t> de </a:t>
            </a:r>
            <a:r>
              <a:rPr lang="en-US" sz="1000" dirty="0" err="1">
                <a:solidFill>
                  <a:schemeClr val="bg1"/>
                </a:solidFill>
                <a:latin typeface="Montserrat" panose="00000500000000000000" pitchFamily="2" charset="0"/>
              </a:rPr>
              <a:t>telefon</a:t>
            </a:r>
            <a:r>
              <a:rPr lang="en-US" sz="1000" dirty="0">
                <a:solidFill>
                  <a:schemeClr val="bg1"/>
                </a:solidFill>
                <a:latin typeface="Montserrat" panose="00000500000000000000" pitchFamily="2" charset="0"/>
              </a:rPr>
              <a:t>, </a:t>
            </a:r>
            <a:r>
              <a:rPr lang="en-US" sz="1000" dirty="0" err="1">
                <a:solidFill>
                  <a:schemeClr val="bg1"/>
                </a:solidFill>
                <a:latin typeface="Montserrat" panose="00000500000000000000" pitchFamily="2" charset="0"/>
              </a:rPr>
              <a:t>vom</a:t>
            </a:r>
            <a:r>
              <a:rPr lang="en-US" sz="1000" dirty="0">
                <a:solidFill>
                  <a:schemeClr val="bg1"/>
                </a:solidFill>
                <a:latin typeface="Montserrat" panose="00000500000000000000" pitchFamily="2" charset="0"/>
              </a:rPr>
              <a:t> introduce </a:t>
            </a:r>
            <a:r>
              <a:rPr lang="ro-RO" sz="1000" dirty="0">
                <a:solidFill>
                  <a:schemeClr val="bg1"/>
                </a:solidFill>
                <a:latin typeface="Montserrat" panose="00000500000000000000" pitchFamily="2" charset="0"/>
              </a:rPr>
              <a:t>î</a:t>
            </a:r>
            <a:r>
              <a:rPr lang="en-US" sz="1000" dirty="0">
                <a:solidFill>
                  <a:schemeClr val="bg1"/>
                </a:solidFill>
                <a:latin typeface="Montserrat" panose="00000500000000000000" pitchFamily="2" charset="0"/>
              </a:rPr>
              <a:t>n </a:t>
            </a:r>
            <a:r>
              <a:rPr lang="en-US" sz="1000" dirty="0" err="1">
                <a:solidFill>
                  <a:schemeClr val="bg1"/>
                </a:solidFill>
                <a:latin typeface="Montserrat" panose="00000500000000000000" pitchFamily="2" charset="0"/>
              </a:rPr>
              <a:t>fereastra</a:t>
            </a:r>
            <a:r>
              <a:rPr lang="en-US" sz="1000" dirty="0">
                <a:solidFill>
                  <a:schemeClr val="bg1"/>
                </a:solidFill>
                <a:latin typeface="Montserrat" panose="00000500000000000000" pitchFamily="2" charset="0"/>
              </a:rPr>
              <a:t> de </a:t>
            </a:r>
            <a:r>
              <a:rPr lang="en-US" sz="1000" dirty="0" err="1">
                <a:solidFill>
                  <a:schemeClr val="bg1"/>
                </a:solidFill>
                <a:latin typeface="Montserrat" panose="00000500000000000000" pitchFamily="2" charset="0"/>
              </a:rPr>
              <a:t>confirmare</a:t>
            </a:r>
            <a:r>
              <a:rPr lang="en-US" sz="1000" dirty="0">
                <a:solidFill>
                  <a:schemeClr val="bg1"/>
                </a:solidFill>
                <a:latin typeface="Montserrat" panose="00000500000000000000" pitchFamily="2" charset="0"/>
              </a:rPr>
              <a:t> a num</a:t>
            </a:r>
            <a:r>
              <a:rPr lang="ro-RO" sz="1000" dirty="0">
                <a:solidFill>
                  <a:schemeClr val="bg1"/>
                </a:solidFill>
                <a:latin typeface="Montserrat" panose="00000500000000000000" pitchFamily="2" charset="0"/>
              </a:rPr>
              <a:t>ă</a:t>
            </a:r>
            <a:r>
              <a:rPr lang="en-US" sz="1000" dirty="0" err="1">
                <a:solidFill>
                  <a:schemeClr val="bg1"/>
                </a:solidFill>
                <a:latin typeface="Montserrat" panose="00000500000000000000" pitchFamily="2" charset="0"/>
              </a:rPr>
              <a:t>rului</a:t>
            </a:r>
            <a:r>
              <a:rPr lang="en-US" sz="1000" dirty="0">
                <a:solidFill>
                  <a:schemeClr val="bg1"/>
                </a:solidFill>
                <a:latin typeface="Montserrat" panose="00000500000000000000" pitchFamily="2" charset="0"/>
              </a:rPr>
              <a:t> de </a:t>
            </a:r>
            <a:r>
              <a:rPr lang="en-US" sz="1000" dirty="0" err="1">
                <a:solidFill>
                  <a:schemeClr val="bg1"/>
                </a:solidFill>
                <a:latin typeface="Montserrat" panose="00000500000000000000" pitchFamily="2" charset="0"/>
              </a:rPr>
              <a:t>telefon</a:t>
            </a:r>
            <a:r>
              <a:rPr lang="en-US" sz="1000" dirty="0">
                <a:solidFill>
                  <a:schemeClr val="bg1"/>
                </a:solidFill>
                <a:latin typeface="Montserrat" panose="00000500000000000000" pitchFamily="2" charset="0"/>
              </a:rPr>
              <a:t>, </a:t>
            </a:r>
            <a:r>
              <a:rPr lang="en-US" sz="1000" dirty="0" err="1">
                <a:solidFill>
                  <a:schemeClr val="bg1"/>
                </a:solidFill>
                <a:latin typeface="Montserrat" panose="00000500000000000000" pitchFamily="2" charset="0"/>
              </a:rPr>
              <a:t>codul</a:t>
            </a:r>
            <a:r>
              <a:rPr lang="en-US" sz="10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Montserrat" panose="00000500000000000000" pitchFamily="2" charset="0"/>
              </a:rPr>
              <a:t>primit</a:t>
            </a:r>
            <a:r>
              <a:rPr lang="en-US" sz="10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Montserrat" panose="00000500000000000000" pitchFamily="2" charset="0"/>
              </a:rPr>
              <a:t>prin</a:t>
            </a:r>
            <a:r>
              <a:rPr lang="en-US" sz="1000" dirty="0">
                <a:solidFill>
                  <a:schemeClr val="bg1"/>
                </a:solidFill>
                <a:latin typeface="Montserrat" panose="00000500000000000000" pitchFamily="2" charset="0"/>
              </a:rPr>
              <a:t> SMS pe </a:t>
            </a:r>
            <a:r>
              <a:rPr lang="en-US" sz="1000" dirty="0" err="1">
                <a:solidFill>
                  <a:schemeClr val="bg1"/>
                </a:solidFill>
                <a:latin typeface="Montserrat" panose="00000500000000000000" pitchFamily="2" charset="0"/>
              </a:rPr>
              <a:t>telefon</a:t>
            </a:r>
            <a:r>
              <a:rPr lang="en-US" sz="1000" dirty="0">
                <a:solidFill>
                  <a:schemeClr val="bg1"/>
                </a:solidFill>
                <a:latin typeface="Montserrat" panose="00000500000000000000" pitchFamily="2" charset="0"/>
              </a:rPr>
              <a:t>.</a:t>
            </a:r>
          </a:p>
          <a:p>
            <a:pPr algn="just">
              <a:lnSpc>
                <a:spcPct val="100000"/>
              </a:lnSpc>
              <a:spcBef>
                <a:spcPts val="0"/>
              </a:spcBef>
            </a:pPr>
            <a:r>
              <a:rPr lang="ro-RO" sz="1000" dirty="0">
                <a:solidFill>
                  <a:schemeClr val="bg1"/>
                </a:solidFill>
                <a:latin typeface="Montserrat" panose="00000500000000000000" pitchFamily="2" charset="0"/>
              </a:rPr>
              <a:t>Î</a:t>
            </a:r>
            <a:r>
              <a:rPr lang="en-US" sz="1000" dirty="0">
                <a:solidFill>
                  <a:schemeClr val="bg1"/>
                </a:solidFill>
                <a:latin typeface="Montserrat" panose="00000500000000000000" pitchFamily="2" charset="0"/>
              </a:rPr>
              <a:t>n </a:t>
            </a:r>
            <a:r>
              <a:rPr lang="en-US" sz="1000" dirty="0" err="1">
                <a:solidFill>
                  <a:schemeClr val="bg1"/>
                </a:solidFill>
                <a:latin typeface="Montserrat" panose="00000500000000000000" pitchFamily="2" charset="0"/>
              </a:rPr>
              <a:t>cazul</a:t>
            </a:r>
            <a:r>
              <a:rPr lang="en-US" sz="1000" dirty="0">
                <a:solidFill>
                  <a:schemeClr val="bg1"/>
                </a:solidFill>
                <a:latin typeface="Montserrat" panose="00000500000000000000" pitchFamily="2" charset="0"/>
              </a:rPr>
              <a:t> in care </a:t>
            </a:r>
            <a:r>
              <a:rPr lang="en-US" sz="1000" dirty="0" err="1">
                <a:solidFill>
                  <a:schemeClr val="bg1"/>
                </a:solidFill>
                <a:latin typeface="Montserrat" panose="00000500000000000000" pitchFamily="2" charset="0"/>
              </a:rPr>
              <a:t>codul</a:t>
            </a:r>
            <a:r>
              <a:rPr lang="en-US" sz="1000" dirty="0">
                <a:solidFill>
                  <a:schemeClr val="bg1"/>
                </a:solidFill>
                <a:latin typeface="Montserrat" panose="00000500000000000000" pitchFamily="2" charset="0"/>
              </a:rPr>
              <a:t> nu a </a:t>
            </a:r>
            <a:r>
              <a:rPr lang="en-US" sz="1000" dirty="0" err="1">
                <a:solidFill>
                  <a:schemeClr val="bg1"/>
                </a:solidFill>
                <a:latin typeface="Montserrat" panose="00000500000000000000" pitchFamily="2" charset="0"/>
              </a:rPr>
              <a:t>fost</a:t>
            </a:r>
            <a:r>
              <a:rPr lang="en-US" sz="10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Montserrat" panose="00000500000000000000" pitchFamily="2" charset="0"/>
              </a:rPr>
              <a:t>primit</a:t>
            </a:r>
            <a:r>
              <a:rPr lang="en-US" sz="10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Montserrat" panose="00000500000000000000" pitchFamily="2" charset="0"/>
              </a:rPr>
              <a:t>prin</a:t>
            </a:r>
            <a:r>
              <a:rPr lang="en-US" sz="1000" dirty="0">
                <a:solidFill>
                  <a:schemeClr val="bg1"/>
                </a:solidFill>
                <a:latin typeface="Montserrat" panose="00000500000000000000" pitchFamily="2" charset="0"/>
              </a:rPr>
              <a:t> SMS, la </a:t>
            </a:r>
            <a:r>
              <a:rPr lang="en-US" sz="1000" dirty="0" err="1">
                <a:solidFill>
                  <a:schemeClr val="bg1"/>
                </a:solidFill>
                <a:latin typeface="Montserrat" panose="00000500000000000000" pitchFamily="2" charset="0"/>
              </a:rPr>
              <a:t>accesarea</a:t>
            </a:r>
            <a:r>
              <a:rPr lang="en-US" sz="10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Montserrat" panose="00000500000000000000" pitchFamily="2" charset="0"/>
              </a:rPr>
              <a:t>optiunii</a:t>
            </a:r>
            <a:r>
              <a:rPr lang="en-US" sz="1000" dirty="0">
                <a:solidFill>
                  <a:schemeClr val="bg1"/>
                </a:solidFill>
                <a:latin typeface="Montserrat" panose="00000500000000000000" pitchFamily="2" charset="0"/>
              </a:rPr>
              <a:t> “Didn’t get a code?” s</a:t>
            </a:r>
            <a:r>
              <a:rPr lang="ro-RO" sz="1000" dirty="0">
                <a:solidFill>
                  <a:schemeClr val="bg1"/>
                </a:solidFill>
                <a:latin typeface="Montserrat" panose="00000500000000000000" pitchFamily="2" charset="0"/>
              </a:rPr>
              <a:t>ă</a:t>
            </a:r>
            <a:r>
              <a:rPr lang="en-US" sz="10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Montserrat" panose="00000500000000000000" pitchFamily="2" charset="0"/>
              </a:rPr>
              <a:t>acces</a:t>
            </a:r>
            <a:r>
              <a:rPr lang="ro-RO" sz="1000" dirty="0">
                <a:solidFill>
                  <a:schemeClr val="bg1"/>
                </a:solidFill>
                <a:latin typeface="Montserrat" panose="00000500000000000000" pitchFamily="2" charset="0"/>
              </a:rPr>
              <a:t>ă</a:t>
            </a:r>
            <a:r>
              <a:rPr lang="en-US" sz="1000" dirty="0">
                <a:solidFill>
                  <a:schemeClr val="bg1"/>
                </a:solidFill>
                <a:latin typeface="Montserrat" panose="00000500000000000000" pitchFamily="2" charset="0"/>
              </a:rPr>
              <a:t>m </a:t>
            </a:r>
            <a:r>
              <a:rPr lang="en-US" sz="1000" dirty="0" err="1">
                <a:solidFill>
                  <a:schemeClr val="bg1"/>
                </a:solidFill>
                <a:latin typeface="Montserrat" panose="00000500000000000000" pitchFamily="2" charset="0"/>
              </a:rPr>
              <a:t>varianta</a:t>
            </a:r>
            <a:r>
              <a:rPr lang="en-US" sz="1000" dirty="0">
                <a:solidFill>
                  <a:schemeClr val="bg1"/>
                </a:solidFill>
                <a:latin typeface="Montserrat" panose="00000500000000000000" pitchFamily="2" charset="0"/>
              </a:rPr>
              <a:t> “More options” </a:t>
            </a:r>
            <a:r>
              <a:rPr lang="ro-RO" sz="1000" dirty="0">
                <a:solidFill>
                  <a:schemeClr val="bg1"/>
                </a:solidFill>
                <a:latin typeface="Montserrat" panose="00000500000000000000" pitchFamily="2" charset="0"/>
              </a:rPr>
              <a:t>ș</a:t>
            </a:r>
            <a:r>
              <a:rPr lang="en-US" sz="1000" dirty="0" err="1">
                <a:solidFill>
                  <a:schemeClr val="bg1"/>
                </a:solidFill>
                <a:latin typeface="Montserrat" panose="00000500000000000000" pitchFamily="2" charset="0"/>
              </a:rPr>
              <a:t>i</a:t>
            </a:r>
            <a:r>
              <a:rPr lang="en-US" sz="1000" dirty="0">
                <a:solidFill>
                  <a:schemeClr val="bg1"/>
                </a:solidFill>
                <a:latin typeface="Montserrat" panose="00000500000000000000" pitchFamily="2" charset="0"/>
              </a:rPr>
              <a:t> s</a:t>
            </a:r>
            <a:r>
              <a:rPr lang="ro-RO" sz="1000" dirty="0">
                <a:solidFill>
                  <a:schemeClr val="bg1"/>
                </a:solidFill>
                <a:latin typeface="Montserrat" panose="00000500000000000000" pitchFamily="2" charset="0"/>
              </a:rPr>
              <a:t>ă</a:t>
            </a:r>
            <a:r>
              <a:rPr lang="en-US" sz="1000" dirty="0">
                <a:solidFill>
                  <a:schemeClr val="bg1"/>
                </a:solidFill>
                <a:latin typeface="Montserrat" panose="00000500000000000000" pitchFamily="2" charset="0"/>
              </a:rPr>
              <a:t> select</a:t>
            </a:r>
            <a:r>
              <a:rPr lang="ro-RO" sz="1000" dirty="0">
                <a:solidFill>
                  <a:schemeClr val="bg1"/>
                </a:solidFill>
                <a:latin typeface="Montserrat" panose="00000500000000000000" pitchFamily="2" charset="0"/>
              </a:rPr>
              <a:t>ă</a:t>
            </a:r>
            <a:r>
              <a:rPr lang="en-US" sz="1000" dirty="0">
                <a:solidFill>
                  <a:schemeClr val="bg1"/>
                </a:solidFill>
                <a:latin typeface="Montserrat" panose="00000500000000000000" pitchFamily="2" charset="0"/>
              </a:rPr>
              <a:t>m op</a:t>
            </a:r>
            <a:r>
              <a:rPr lang="ro-RO" sz="1000" dirty="0">
                <a:solidFill>
                  <a:schemeClr val="bg1"/>
                </a:solidFill>
                <a:latin typeface="Montserrat" panose="00000500000000000000" pitchFamily="2" charset="0"/>
              </a:rPr>
              <a:t>ț</a:t>
            </a:r>
            <a:r>
              <a:rPr lang="en-US" sz="1000" dirty="0" err="1">
                <a:solidFill>
                  <a:schemeClr val="bg1"/>
                </a:solidFill>
                <a:latin typeface="Montserrat" panose="00000500000000000000" pitchFamily="2" charset="0"/>
              </a:rPr>
              <a:t>iuniile</a:t>
            </a:r>
            <a:r>
              <a:rPr lang="en-US" sz="1000" dirty="0">
                <a:solidFill>
                  <a:schemeClr val="bg1"/>
                </a:solidFill>
                <a:latin typeface="Montserrat" panose="00000500000000000000" pitchFamily="2" charset="0"/>
              </a:rPr>
              <a:t> “</a:t>
            </a:r>
            <a:r>
              <a:rPr lang="en-US" sz="1000" dirty="0" err="1">
                <a:solidFill>
                  <a:schemeClr val="bg1"/>
                </a:solidFill>
                <a:latin typeface="Montserrat" panose="00000500000000000000" pitchFamily="2" charset="0"/>
              </a:rPr>
              <a:t>Whatapp</a:t>
            </a:r>
            <a:r>
              <a:rPr lang="en-US" sz="1000" dirty="0">
                <a:solidFill>
                  <a:schemeClr val="bg1"/>
                </a:solidFill>
                <a:latin typeface="Montserrat" panose="00000500000000000000" pitchFamily="2" charset="0"/>
              </a:rPr>
              <a:t>” </a:t>
            </a:r>
            <a:r>
              <a:rPr lang="en-US" sz="1000" dirty="0" err="1">
                <a:solidFill>
                  <a:schemeClr val="bg1"/>
                </a:solidFill>
                <a:latin typeface="Montserrat" panose="00000500000000000000" pitchFamily="2" charset="0"/>
              </a:rPr>
              <a:t>sau</a:t>
            </a:r>
            <a:r>
              <a:rPr lang="en-US" sz="1000" dirty="0">
                <a:solidFill>
                  <a:schemeClr val="bg1"/>
                </a:solidFill>
                <a:latin typeface="Montserrat" panose="00000500000000000000" pitchFamily="2" charset="0"/>
              </a:rPr>
              <a:t> “Phone Call “ </a:t>
            </a:r>
            <a:r>
              <a:rPr lang="en-US" sz="1000" dirty="0" err="1">
                <a:solidFill>
                  <a:schemeClr val="bg1"/>
                </a:solidFill>
                <a:latin typeface="Montserrat" panose="00000500000000000000" pitchFamily="2" charset="0"/>
              </a:rPr>
              <a:t>disponibile</a:t>
            </a:r>
            <a:r>
              <a:rPr lang="en-US" sz="10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Montserrat" panose="00000500000000000000" pitchFamily="2" charset="0"/>
              </a:rPr>
              <a:t>pentru</a:t>
            </a:r>
            <a:r>
              <a:rPr lang="en-US" sz="1000" dirty="0">
                <a:solidFill>
                  <a:schemeClr val="bg1"/>
                </a:solidFill>
                <a:latin typeface="Montserrat" panose="00000500000000000000" pitchFamily="2" charset="0"/>
              </a:rPr>
              <a:t> a </a:t>
            </a:r>
            <a:r>
              <a:rPr lang="en-US" sz="1000" dirty="0" err="1">
                <a:solidFill>
                  <a:schemeClr val="bg1"/>
                </a:solidFill>
                <a:latin typeface="Montserrat" panose="00000500000000000000" pitchFamily="2" charset="0"/>
              </a:rPr>
              <a:t>primi</a:t>
            </a:r>
            <a:r>
              <a:rPr lang="en-US" sz="1000" dirty="0">
                <a:solidFill>
                  <a:schemeClr val="bg1"/>
                </a:solidFill>
                <a:latin typeface="Montserrat" panose="00000500000000000000" pitchFamily="2" charset="0"/>
              </a:rPr>
              <a:t> un cod.</a:t>
            </a:r>
          </a:p>
          <a:p>
            <a:pPr algn="just">
              <a:lnSpc>
                <a:spcPct val="100000"/>
              </a:lnSpc>
              <a:spcBef>
                <a:spcPts val="0"/>
              </a:spcBef>
            </a:pPr>
            <a:r>
              <a:rPr lang="en-US" sz="1000" dirty="0">
                <a:solidFill>
                  <a:schemeClr val="bg1"/>
                </a:solidFill>
                <a:latin typeface="Montserrat" panose="00000500000000000000" pitchFamily="2" charset="0"/>
              </a:rPr>
              <a:t>Dup</a:t>
            </a:r>
            <a:r>
              <a:rPr lang="ro-RO" sz="1000" dirty="0">
                <a:solidFill>
                  <a:schemeClr val="bg1"/>
                </a:solidFill>
                <a:latin typeface="Montserrat" panose="00000500000000000000" pitchFamily="2" charset="0"/>
              </a:rPr>
              <a:t>ă</a:t>
            </a:r>
            <a:r>
              <a:rPr lang="en-US" sz="10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Montserrat" panose="00000500000000000000" pitchFamily="2" charset="0"/>
              </a:rPr>
              <a:t>ce</a:t>
            </a:r>
            <a:r>
              <a:rPr lang="en-US" sz="1000" dirty="0">
                <a:solidFill>
                  <a:schemeClr val="bg1"/>
                </a:solidFill>
                <a:latin typeface="Montserrat" panose="00000500000000000000" pitchFamily="2" charset="0"/>
              </a:rPr>
              <a:t> a </a:t>
            </a:r>
            <a:r>
              <a:rPr lang="en-US" sz="1000" dirty="0" err="1">
                <a:solidFill>
                  <a:schemeClr val="bg1"/>
                </a:solidFill>
                <a:latin typeface="Montserrat" panose="00000500000000000000" pitchFamily="2" charset="0"/>
              </a:rPr>
              <a:t>fost</a:t>
            </a:r>
            <a:r>
              <a:rPr lang="en-US" sz="10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Montserrat" panose="00000500000000000000" pitchFamily="2" charset="0"/>
              </a:rPr>
              <a:t>confirmat</a:t>
            </a:r>
            <a:r>
              <a:rPr lang="en-US" sz="1000" dirty="0">
                <a:solidFill>
                  <a:schemeClr val="bg1"/>
                </a:solidFill>
                <a:latin typeface="Montserrat" panose="00000500000000000000" pitchFamily="2" charset="0"/>
              </a:rPr>
              <a:t> num</a:t>
            </a:r>
            <a:r>
              <a:rPr lang="ro-RO" sz="1000" dirty="0">
                <a:solidFill>
                  <a:schemeClr val="bg1"/>
                </a:solidFill>
                <a:latin typeface="Montserrat" panose="00000500000000000000" pitchFamily="2" charset="0"/>
              </a:rPr>
              <a:t>ă</a:t>
            </a:r>
            <a:r>
              <a:rPr lang="en-US" sz="1000" dirty="0" err="1">
                <a:solidFill>
                  <a:schemeClr val="bg1"/>
                </a:solidFill>
                <a:latin typeface="Montserrat" panose="00000500000000000000" pitchFamily="2" charset="0"/>
              </a:rPr>
              <a:t>rul</a:t>
            </a:r>
            <a:r>
              <a:rPr lang="en-US" sz="1000" dirty="0">
                <a:solidFill>
                  <a:schemeClr val="bg1"/>
                </a:solidFill>
                <a:latin typeface="Montserrat" panose="00000500000000000000" pitchFamily="2" charset="0"/>
              </a:rPr>
              <a:t> de </a:t>
            </a:r>
            <a:r>
              <a:rPr lang="en-US" sz="1000" dirty="0" err="1">
                <a:solidFill>
                  <a:schemeClr val="bg1"/>
                </a:solidFill>
                <a:latin typeface="Montserrat" panose="00000500000000000000" pitchFamily="2" charset="0"/>
              </a:rPr>
              <a:t>telefon</a:t>
            </a:r>
            <a:r>
              <a:rPr lang="en-US" sz="1000" dirty="0">
                <a:solidFill>
                  <a:schemeClr val="bg1"/>
                </a:solidFill>
                <a:latin typeface="Montserrat" panose="00000500000000000000" pitchFamily="2" charset="0"/>
              </a:rPr>
              <a:t>, </a:t>
            </a:r>
            <a:r>
              <a:rPr lang="en-US" sz="1000" dirty="0" err="1">
                <a:solidFill>
                  <a:schemeClr val="bg1"/>
                </a:solidFill>
                <a:latin typeface="Montserrat" panose="00000500000000000000" pitchFamily="2" charset="0"/>
              </a:rPr>
              <a:t>complet</a:t>
            </a:r>
            <a:r>
              <a:rPr lang="ro-RO" sz="1000" dirty="0">
                <a:solidFill>
                  <a:schemeClr val="bg1"/>
                </a:solidFill>
                <a:latin typeface="Montserrat" panose="00000500000000000000" pitchFamily="2" charset="0"/>
              </a:rPr>
              <a:t>ă</a:t>
            </a:r>
            <a:r>
              <a:rPr lang="en-US" sz="1000" dirty="0">
                <a:solidFill>
                  <a:schemeClr val="bg1"/>
                </a:solidFill>
                <a:latin typeface="Montserrat" panose="00000500000000000000" pitchFamily="2" charset="0"/>
              </a:rPr>
              <a:t>m </a:t>
            </a:r>
            <a:r>
              <a:rPr lang="en-US" sz="1000" dirty="0" err="1">
                <a:solidFill>
                  <a:schemeClr val="bg1"/>
                </a:solidFill>
                <a:latin typeface="Montserrat" panose="00000500000000000000" pitchFamily="2" charset="0"/>
              </a:rPr>
              <a:t>datele</a:t>
            </a:r>
            <a:r>
              <a:rPr lang="en-US" sz="10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Montserrat" panose="00000500000000000000" pitchFamily="2" charset="0"/>
              </a:rPr>
              <a:t>necesare</a:t>
            </a:r>
            <a:r>
              <a:rPr lang="en-US" sz="10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Montserrat" panose="00000500000000000000" pitchFamily="2" charset="0"/>
              </a:rPr>
              <a:t>cerute</a:t>
            </a:r>
            <a:r>
              <a:rPr lang="ro-RO" sz="10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1000" dirty="0">
                <a:solidFill>
                  <a:schemeClr val="bg1"/>
                </a:solidFill>
                <a:latin typeface="Montserrat" panose="00000500000000000000" pitchFamily="2" charset="0"/>
              </a:rPr>
              <a:t>(First Name, Last Name, Birthday date, E</a:t>
            </a:r>
            <a:r>
              <a:rPr lang="ro-RO" sz="1000" dirty="0">
                <a:solidFill>
                  <a:schemeClr val="bg1"/>
                </a:solidFill>
                <a:latin typeface="Montserrat" panose="00000500000000000000" pitchFamily="2" charset="0"/>
              </a:rPr>
              <a:t>-</a:t>
            </a:r>
            <a:r>
              <a:rPr lang="en-US" sz="1000" dirty="0">
                <a:solidFill>
                  <a:schemeClr val="bg1"/>
                </a:solidFill>
                <a:latin typeface="Montserrat" panose="00000500000000000000" pitchFamily="2" charset="0"/>
              </a:rPr>
              <a:t>mail) </a:t>
            </a:r>
            <a:r>
              <a:rPr lang="en-US" sz="1000" dirty="0" err="1">
                <a:solidFill>
                  <a:schemeClr val="bg1"/>
                </a:solidFill>
                <a:latin typeface="Montserrat" panose="00000500000000000000" pitchFamily="2" charset="0"/>
              </a:rPr>
              <a:t>apoi</a:t>
            </a:r>
            <a:r>
              <a:rPr lang="en-US" sz="10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Montserrat" panose="00000500000000000000" pitchFamily="2" charset="0"/>
              </a:rPr>
              <a:t>apas</a:t>
            </a:r>
            <a:r>
              <a:rPr lang="ro-RO" sz="1000" dirty="0">
                <a:solidFill>
                  <a:schemeClr val="bg1"/>
                </a:solidFill>
                <a:latin typeface="Montserrat" panose="00000500000000000000" pitchFamily="2" charset="0"/>
              </a:rPr>
              <a:t>ă</a:t>
            </a:r>
            <a:r>
              <a:rPr lang="en-US" sz="1000" dirty="0">
                <a:solidFill>
                  <a:schemeClr val="bg1"/>
                </a:solidFill>
                <a:latin typeface="Montserrat" panose="00000500000000000000" pitchFamily="2" charset="0"/>
              </a:rPr>
              <a:t>m </a:t>
            </a:r>
            <a:r>
              <a:rPr lang="en-US" sz="1000" dirty="0" err="1">
                <a:solidFill>
                  <a:schemeClr val="bg1"/>
                </a:solidFill>
                <a:latin typeface="Montserrat" panose="00000500000000000000" pitchFamily="2" charset="0"/>
              </a:rPr>
              <a:t>butonul</a:t>
            </a:r>
            <a:r>
              <a:rPr lang="en-US" sz="1000" dirty="0">
                <a:solidFill>
                  <a:schemeClr val="bg1"/>
                </a:solidFill>
                <a:latin typeface="Montserrat" panose="00000500000000000000" pitchFamily="2" charset="0"/>
              </a:rPr>
              <a:t> “Continue”. Dup</a:t>
            </a:r>
            <a:r>
              <a:rPr lang="ro-RO" sz="1000" dirty="0">
                <a:solidFill>
                  <a:schemeClr val="bg1"/>
                </a:solidFill>
                <a:latin typeface="Montserrat" panose="00000500000000000000" pitchFamily="2" charset="0"/>
              </a:rPr>
              <a:t>ă</a:t>
            </a:r>
            <a:r>
              <a:rPr lang="en-US" sz="10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Montserrat" panose="00000500000000000000" pitchFamily="2" charset="0"/>
              </a:rPr>
              <a:t>completarea</a:t>
            </a:r>
            <a:r>
              <a:rPr lang="en-US" sz="1000" dirty="0">
                <a:solidFill>
                  <a:schemeClr val="bg1"/>
                </a:solidFill>
                <a:latin typeface="Montserrat" panose="00000500000000000000" pitchFamily="2" charset="0"/>
              </a:rPr>
              <a:t> c</a:t>
            </a:r>
            <a:r>
              <a:rPr lang="ro-RO" sz="1000" dirty="0">
                <a:solidFill>
                  <a:schemeClr val="bg1"/>
                </a:solidFill>
                <a:latin typeface="Montserrat" panose="00000500000000000000" pitchFamily="2" charset="0"/>
              </a:rPr>
              <a:t>â</a:t>
            </a:r>
            <a:r>
              <a:rPr lang="en-US" sz="1000" dirty="0" err="1">
                <a:solidFill>
                  <a:schemeClr val="bg1"/>
                </a:solidFill>
                <a:latin typeface="Montserrat" panose="00000500000000000000" pitchFamily="2" charset="0"/>
              </a:rPr>
              <a:t>mpurilor</a:t>
            </a:r>
            <a:r>
              <a:rPr lang="en-US" sz="1000" dirty="0">
                <a:solidFill>
                  <a:schemeClr val="bg1"/>
                </a:solidFill>
                <a:latin typeface="Montserrat" panose="00000500000000000000" pitchFamily="2" charset="0"/>
              </a:rPr>
              <a:t>, </a:t>
            </a:r>
            <a:r>
              <a:rPr lang="en-US" sz="1000" dirty="0" err="1">
                <a:solidFill>
                  <a:schemeClr val="bg1"/>
                </a:solidFill>
                <a:latin typeface="Montserrat" panose="00000500000000000000" pitchFamily="2" charset="0"/>
              </a:rPr>
              <a:t>va</a:t>
            </a:r>
            <a:r>
              <a:rPr lang="en-US" sz="1000" dirty="0">
                <a:solidFill>
                  <a:schemeClr val="bg1"/>
                </a:solidFill>
                <a:latin typeface="Montserrat" panose="00000500000000000000" pitchFamily="2" charset="0"/>
              </a:rPr>
              <a:t> ap</a:t>
            </a:r>
            <a:r>
              <a:rPr lang="ro-RO" sz="1000" dirty="0">
                <a:solidFill>
                  <a:schemeClr val="bg1"/>
                </a:solidFill>
                <a:latin typeface="Montserrat" panose="00000500000000000000" pitchFamily="2" charset="0"/>
              </a:rPr>
              <a:t>ă</a:t>
            </a:r>
            <a:r>
              <a:rPr lang="en-US" sz="1000" dirty="0">
                <a:solidFill>
                  <a:schemeClr val="bg1"/>
                </a:solidFill>
                <a:latin typeface="Montserrat" panose="00000500000000000000" pitchFamily="2" charset="0"/>
              </a:rPr>
              <a:t>rea </a:t>
            </a:r>
            <a:r>
              <a:rPr lang="en-US" sz="1000" dirty="0" err="1">
                <a:solidFill>
                  <a:schemeClr val="bg1"/>
                </a:solidFill>
                <a:latin typeface="Montserrat" panose="00000500000000000000" pitchFamily="2" charset="0"/>
              </a:rPr>
              <a:t>fereastra</a:t>
            </a:r>
            <a:r>
              <a:rPr lang="en-US" sz="1000" dirty="0">
                <a:solidFill>
                  <a:schemeClr val="bg1"/>
                </a:solidFill>
                <a:latin typeface="Montserrat" panose="00000500000000000000" pitchFamily="2" charset="0"/>
              </a:rPr>
              <a:t> “Welcome to Airbnb” </a:t>
            </a:r>
            <a:r>
              <a:rPr lang="ro-RO" sz="1000" dirty="0">
                <a:solidFill>
                  <a:schemeClr val="bg1"/>
                </a:solidFill>
                <a:latin typeface="Montserrat" panose="00000500000000000000" pitchFamily="2" charset="0"/>
              </a:rPr>
              <a:t>ș</a:t>
            </a:r>
            <a:r>
              <a:rPr lang="en-US" sz="1000" dirty="0" err="1">
                <a:solidFill>
                  <a:schemeClr val="bg1"/>
                </a:solidFill>
                <a:latin typeface="Montserrat" panose="00000500000000000000" pitchFamily="2" charset="0"/>
              </a:rPr>
              <a:t>i</a:t>
            </a:r>
            <a:r>
              <a:rPr lang="en-US" sz="1000" dirty="0">
                <a:solidFill>
                  <a:schemeClr val="bg1"/>
                </a:solidFill>
                <a:latin typeface="Montserrat" panose="00000500000000000000" pitchFamily="2" charset="0"/>
              </a:rPr>
              <a:t> ne </a:t>
            </a:r>
            <a:r>
              <a:rPr lang="en-US" sz="1000" dirty="0" err="1">
                <a:solidFill>
                  <a:schemeClr val="bg1"/>
                </a:solidFill>
                <a:latin typeface="Montserrat" panose="00000500000000000000" pitchFamily="2" charset="0"/>
              </a:rPr>
              <a:t>vom</a:t>
            </a:r>
            <a:r>
              <a:rPr lang="en-US" sz="10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Montserrat" panose="00000500000000000000" pitchFamily="2" charset="0"/>
              </a:rPr>
              <a:t>putea</a:t>
            </a:r>
            <a:r>
              <a:rPr lang="en-US" sz="10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Montserrat" panose="00000500000000000000" pitchFamily="2" charset="0"/>
              </a:rPr>
              <a:t>crea</a:t>
            </a:r>
            <a:r>
              <a:rPr lang="en-US" sz="10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Montserrat" panose="00000500000000000000" pitchFamily="2" charset="0"/>
              </a:rPr>
              <a:t>profilul</a:t>
            </a:r>
            <a:r>
              <a:rPr lang="en-US" sz="10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ro-RO" sz="1000" dirty="0">
                <a:solidFill>
                  <a:schemeClr val="bg1"/>
                </a:solidFill>
                <a:latin typeface="Montserrat" panose="00000500000000000000" pitchFamily="2" charset="0"/>
              </a:rPr>
              <a:t>ș</a:t>
            </a:r>
            <a:r>
              <a:rPr lang="en-US" sz="1000" dirty="0" err="1">
                <a:solidFill>
                  <a:schemeClr val="bg1"/>
                </a:solidFill>
                <a:latin typeface="Montserrat" panose="00000500000000000000" pitchFamily="2" charset="0"/>
              </a:rPr>
              <a:t>i</a:t>
            </a:r>
            <a:r>
              <a:rPr lang="en-US" sz="10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Montserrat" panose="00000500000000000000" pitchFamily="2" charset="0"/>
              </a:rPr>
              <a:t>naviga</a:t>
            </a:r>
            <a:r>
              <a:rPr lang="en-US" sz="1000" dirty="0">
                <a:solidFill>
                  <a:schemeClr val="bg1"/>
                </a:solidFill>
                <a:latin typeface="Montserrat" panose="00000500000000000000" pitchFamily="2" charset="0"/>
              </a:rPr>
              <a:t> pe </a:t>
            </a:r>
            <a:r>
              <a:rPr lang="en-US" sz="1000" dirty="0" err="1">
                <a:solidFill>
                  <a:schemeClr val="bg1"/>
                </a:solidFill>
                <a:latin typeface="Montserrat" panose="00000500000000000000" pitchFamily="2" charset="0"/>
              </a:rPr>
              <a:t>platfoma</a:t>
            </a:r>
            <a:r>
              <a:rPr lang="en-US" sz="1000" dirty="0">
                <a:solidFill>
                  <a:schemeClr val="bg1"/>
                </a:solidFill>
                <a:latin typeface="Montserrat" panose="00000500000000000000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532484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FA7E72A4-B014-4C3D-9BF8-C3EA3ACCB588}"/>
              </a:ext>
            </a:extLst>
          </p:cNvPr>
          <p:cNvCxnSpPr/>
          <p:nvPr/>
        </p:nvCxnSpPr>
        <p:spPr>
          <a:xfrm>
            <a:off x="813955" y="620542"/>
            <a:ext cx="494523" cy="230612"/>
          </a:xfrm>
          <a:prstGeom prst="bentConnector3">
            <a:avLst>
              <a:gd name="adj1" fmla="val 944"/>
            </a:avLst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D64C2B3-7E2E-4CD0-A9CE-841F47725B8A}"/>
              </a:ext>
            </a:extLst>
          </p:cNvPr>
          <p:cNvSpPr txBox="1"/>
          <p:nvPr/>
        </p:nvSpPr>
        <p:spPr>
          <a:xfrm>
            <a:off x="1230324" y="722121"/>
            <a:ext cx="1047555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o-RO" sz="13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ro-RO" sz="1200" dirty="0">
                <a:solidFill>
                  <a:schemeClr val="bg1"/>
                </a:solidFill>
                <a:latin typeface="Montserrat" panose="00000500000000000000" pitchFamily="2" charset="0"/>
              </a:rPr>
              <a:t>Condiția 3 de testare </a:t>
            </a:r>
            <a:r>
              <a:rPr lang="ro-RO" sz="1400" dirty="0">
                <a:solidFill>
                  <a:schemeClr val="bg1"/>
                </a:solidFill>
                <a:latin typeface="Montserrat" panose="00000500000000000000" pitchFamily="2" charset="0"/>
              </a:rPr>
              <a:t>: </a:t>
            </a:r>
            <a:r>
              <a:rPr lang="it-IT" sz="1100" dirty="0">
                <a:solidFill>
                  <a:schemeClr val="bg1"/>
                </a:solidFill>
                <a:latin typeface="Montserrat" panose="00000500000000000000" pitchFamily="2" charset="0"/>
              </a:rPr>
              <a:t>Verific</a:t>
            </a:r>
            <a:r>
              <a:rPr lang="ro-RO" sz="1100" dirty="0">
                <a:solidFill>
                  <a:schemeClr val="bg1"/>
                </a:solidFill>
                <a:latin typeface="Montserrat" panose="00000500000000000000" pitchFamily="2" charset="0"/>
              </a:rPr>
              <a:t>ă</a:t>
            </a:r>
            <a:r>
              <a:rPr lang="it-IT" sz="1100" dirty="0">
                <a:solidFill>
                  <a:schemeClr val="bg1"/>
                </a:solidFill>
                <a:latin typeface="Montserrat" panose="00000500000000000000" pitchFamily="2" charset="0"/>
              </a:rPr>
              <a:t> dac</a:t>
            </a:r>
            <a:r>
              <a:rPr lang="ro-RO" sz="1100" dirty="0">
                <a:solidFill>
                  <a:schemeClr val="bg1"/>
                </a:solidFill>
                <a:latin typeface="Montserrat" panose="00000500000000000000" pitchFamily="2" charset="0"/>
              </a:rPr>
              <a:t>ă</a:t>
            </a:r>
            <a:r>
              <a:rPr lang="it-IT" sz="11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ro-RO" sz="1100" dirty="0">
                <a:solidFill>
                  <a:schemeClr val="bg1"/>
                </a:solidFill>
                <a:latin typeface="Montserrat" panose="00000500000000000000" pitchFamily="2" charset="0"/>
              </a:rPr>
              <a:t>la</a:t>
            </a:r>
            <a:r>
              <a:rPr lang="it-IT" sz="1100" dirty="0">
                <a:solidFill>
                  <a:schemeClr val="bg1"/>
                </a:solidFill>
                <a:latin typeface="Montserrat" panose="00000500000000000000" pitchFamily="2" charset="0"/>
              </a:rPr>
              <a:t> selectarea câmpului Country și introducerea unui unui num</a:t>
            </a:r>
            <a:r>
              <a:rPr lang="ro-RO" sz="1100" dirty="0">
                <a:solidFill>
                  <a:schemeClr val="bg1"/>
                </a:solidFill>
                <a:latin typeface="Montserrat" panose="00000500000000000000" pitchFamily="2" charset="0"/>
              </a:rPr>
              <a:t>ă</a:t>
            </a:r>
            <a:r>
              <a:rPr lang="it-IT" sz="1100" dirty="0">
                <a:solidFill>
                  <a:schemeClr val="bg1"/>
                </a:solidFill>
                <a:latin typeface="Montserrat" panose="00000500000000000000" pitchFamily="2" charset="0"/>
              </a:rPr>
              <a:t>r de telefon valid în câmpul </a:t>
            </a:r>
            <a:r>
              <a:rPr lang="en-US" sz="1100" dirty="0">
                <a:solidFill>
                  <a:schemeClr val="bg1"/>
                </a:solidFill>
                <a:latin typeface="Montserrat" panose="00000500000000000000" pitchFamily="2" charset="0"/>
              </a:rPr>
              <a:t>“</a:t>
            </a:r>
            <a:r>
              <a:rPr lang="it-IT" sz="1100" dirty="0">
                <a:solidFill>
                  <a:schemeClr val="bg1"/>
                </a:solidFill>
                <a:latin typeface="Montserrat" panose="00000500000000000000" pitchFamily="2" charset="0"/>
              </a:rPr>
              <a:t>Phone </a:t>
            </a:r>
            <a:r>
              <a:rPr lang="ro-RO" sz="1100" dirty="0">
                <a:solidFill>
                  <a:schemeClr val="bg1"/>
                </a:solidFill>
                <a:latin typeface="Montserrat" panose="00000500000000000000" pitchFamily="2" charset="0"/>
              </a:rPr>
              <a:t>             </a:t>
            </a:r>
            <a:r>
              <a:rPr lang="it-IT" sz="1100" dirty="0">
                <a:solidFill>
                  <a:schemeClr val="bg1"/>
                </a:solidFill>
                <a:latin typeface="Montserrat" panose="00000500000000000000" pitchFamily="2" charset="0"/>
              </a:rPr>
              <a:t>Number</a:t>
            </a:r>
            <a:r>
              <a:rPr lang="en-US" sz="1100" dirty="0">
                <a:solidFill>
                  <a:schemeClr val="bg1"/>
                </a:solidFill>
                <a:latin typeface="Montserrat" panose="00000500000000000000" pitchFamily="2" charset="0"/>
              </a:rPr>
              <a:t> “</a:t>
            </a:r>
            <a:r>
              <a:rPr lang="it-IT" sz="1100" dirty="0">
                <a:solidFill>
                  <a:schemeClr val="bg1"/>
                </a:solidFill>
                <a:latin typeface="Montserrat" panose="00000500000000000000" pitchFamily="2" charset="0"/>
              </a:rPr>
              <a:t>, va ap</a:t>
            </a:r>
            <a:r>
              <a:rPr lang="ro-RO" sz="1100" dirty="0">
                <a:solidFill>
                  <a:schemeClr val="bg1"/>
                </a:solidFill>
                <a:latin typeface="Montserrat" panose="00000500000000000000" pitchFamily="2" charset="0"/>
              </a:rPr>
              <a:t>ă</a:t>
            </a:r>
            <a:r>
              <a:rPr lang="it-IT" sz="1100" dirty="0">
                <a:solidFill>
                  <a:schemeClr val="bg1"/>
                </a:solidFill>
                <a:latin typeface="Montserrat" panose="00000500000000000000" pitchFamily="2" charset="0"/>
              </a:rPr>
              <a:t>rea pe ecran fereastra de confirmare a num</a:t>
            </a:r>
            <a:r>
              <a:rPr lang="ro-RO" sz="1100" dirty="0">
                <a:solidFill>
                  <a:schemeClr val="bg1"/>
                </a:solidFill>
                <a:latin typeface="Montserrat" panose="00000500000000000000" pitchFamily="2" charset="0"/>
              </a:rPr>
              <a:t>ă</a:t>
            </a:r>
            <a:r>
              <a:rPr lang="it-IT" sz="1100" dirty="0">
                <a:solidFill>
                  <a:schemeClr val="bg1"/>
                </a:solidFill>
                <a:latin typeface="Montserrat" panose="00000500000000000000" pitchFamily="2" charset="0"/>
              </a:rPr>
              <a:t>rului de telefon printr-un cod SMS primit pe telefon.</a:t>
            </a:r>
          </a:p>
          <a:p>
            <a:pPr algn="just"/>
            <a:endParaRPr lang="ro-RO" sz="1600" dirty="0">
              <a:latin typeface="Montserrat" panose="00000500000000000000" pitchFamily="2" charset="0"/>
            </a:endParaRPr>
          </a:p>
        </p:txBody>
      </p:sp>
      <p:graphicFrame>
        <p:nvGraphicFramePr>
          <p:cNvPr id="8" name="Content Placeholder 4">
            <a:extLst>
              <a:ext uri="{FF2B5EF4-FFF2-40B4-BE49-F238E27FC236}">
                <a16:creationId xmlns:a16="http://schemas.microsoft.com/office/drawing/2014/main" id="{6E70CA7D-6E71-4BC4-9D07-9130E80B556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16762366"/>
              </p:ext>
            </p:extLst>
          </p:nvPr>
        </p:nvGraphicFramePr>
        <p:xfrm>
          <a:off x="486123" y="1325880"/>
          <a:ext cx="11219753" cy="243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51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972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388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9924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399242">
                  <a:extLst>
                    <a:ext uri="{9D8B030D-6E8A-4147-A177-3AD203B41FA5}">
                      <a16:colId xmlns:a16="http://schemas.microsoft.com/office/drawing/2014/main" val="2217821119"/>
                    </a:ext>
                  </a:extLst>
                </a:gridCol>
              </a:tblGrid>
              <a:tr h="309492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Montserrat" panose="00000500000000000000" pitchFamily="2" charset="0"/>
                        </a:rPr>
                        <a:t>ID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sz="1600" dirty="0">
                          <a:latin typeface="Montserrat" panose="00000500000000000000" pitchFamily="2" charset="0"/>
                        </a:rPr>
                        <a:t>Descriere</a:t>
                      </a:r>
                      <a:endParaRPr lang="en-US" sz="1600" dirty="0">
                        <a:latin typeface="Montserrat" panose="000005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>
                          <a:latin typeface="Montserrat" panose="00000500000000000000" pitchFamily="2" charset="0"/>
                        </a:rPr>
                        <a:t>Precondi</a:t>
                      </a:r>
                      <a:r>
                        <a:rPr lang="ro-RO" sz="1600" dirty="0">
                          <a:latin typeface="Montserrat" panose="00000500000000000000" pitchFamily="2" charset="0"/>
                        </a:rPr>
                        <a:t>ț</a:t>
                      </a:r>
                      <a:r>
                        <a:rPr lang="en-US" sz="1600" dirty="0">
                          <a:latin typeface="Montserrat" panose="00000500000000000000" pitchFamily="2" charset="0"/>
                        </a:rPr>
                        <a:t>ii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Montserrat" panose="00000500000000000000" pitchFamily="2" charset="0"/>
                        </a:rPr>
                        <a:t>Pa</a:t>
                      </a:r>
                      <a:r>
                        <a:rPr lang="ro-RO" sz="1600" dirty="0">
                          <a:latin typeface="Montserrat" panose="00000500000000000000" pitchFamily="2" charset="0"/>
                        </a:rPr>
                        <a:t>ș</a:t>
                      </a:r>
                      <a:r>
                        <a:rPr lang="en-US" sz="1600" dirty="0" err="1">
                          <a:latin typeface="Montserrat" panose="00000500000000000000" pitchFamily="2" charset="0"/>
                        </a:rPr>
                        <a:t>i</a:t>
                      </a:r>
                      <a:endParaRPr lang="en-US" sz="1600" dirty="0">
                        <a:latin typeface="Montserrat" panose="000005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sz="1600" dirty="0">
                          <a:latin typeface="Montserrat" panose="00000500000000000000" pitchFamily="2" charset="0"/>
                        </a:rPr>
                        <a:t>Rezultat</a:t>
                      </a:r>
                      <a:r>
                        <a:rPr lang="ro-RO" sz="1600" baseline="0" dirty="0">
                          <a:latin typeface="Montserrat" panose="00000500000000000000" pitchFamily="2" charset="0"/>
                        </a:rPr>
                        <a:t> asteptat</a:t>
                      </a:r>
                      <a:endParaRPr lang="en-US" sz="1600" dirty="0">
                        <a:latin typeface="Montserrat" panose="000005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7636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C3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it-IT" sz="1200" dirty="0">
                          <a:solidFill>
                            <a:schemeClr val="bg1"/>
                          </a:solidFill>
                          <a:latin typeface="Montserrat" panose="00000500000000000000" pitchFamily="2" charset="0"/>
                        </a:rPr>
                        <a:t>Verific</a:t>
                      </a:r>
                      <a:r>
                        <a:rPr lang="ro-RO" sz="1200" dirty="0">
                          <a:solidFill>
                            <a:schemeClr val="bg1"/>
                          </a:solidFill>
                          <a:latin typeface="Montserrat" panose="00000500000000000000" pitchFamily="2" charset="0"/>
                        </a:rPr>
                        <a:t>ă</a:t>
                      </a:r>
                      <a:r>
                        <a:rPr lang="it-IT" sz="1200" dirty="0">
                          <a:solidFill>
                            <a:schemeClr val="bg1"/>
                          </a:solidFill>
                          <a:latin typeface="Montserrat" panose="00000500000000000000" pitchFamily="2" charset="0"/>
                        </a:rPr>
                        <a:t> dac</a:t>
                      </a:r>
                      <a:r>
                        <a:rPr lang="ro-RO" sz="1200" dirty="0">
                          <a:solidFill>
                            <a:schemeClr val="bg1"/>
                          </a:solidFill>
                          <a:latin typeface="Montserrat" panose="00000500000000000000" pitchFamily="2" charset="0"/>
                        </a:rPr>
                        <a:t>ă </a:t>
                      </a:r>
                      <a:r>
                        <a:rPr lang="it-IT" sz="1200" dirty="0">
                          <a:solidFill>
                            <a:schemeClr val="bg1"/>
                          </a:solidFill>
                          <a:latin typeface="Montserrat" panose="00000500000000000000" pitchFamily="2" charset="0"/>
                        </a:rPr>
                        <a:t>după </a:t>
                      </a:r>
                      <a:r>
                        <a:rPr lang="it-IT" sz="1200" dirty="0">
                          <a:latin typeface="Montserrat" panose="00000500000000000000" pitchFamily="2" charset="0"/>
                        </a:rPr>
                        <a:t>selectarea </a:t>
                      </a:r>
                      <a:r>
                        <a:rPr lang="it-IT" sz="1200" dirty="0">
                          <a:solidFill>
                            <a:schemeClr val="bg1"/>
                          </a:solidFill>
                          <a:latin typeface="Montserrat" panose="00000500000000000000" pitchFamily="2" charset="0"/>
                        </a:rPr>
                        <a:t>câmpului </a:t>
                      </a:r>
                      <a:r>
                        <a:rPr lang="it-IT" sz="1200" b="0" kern="120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"</a:t>
                      </a:r>
                      <a:r>
                        <a:rPr lang="it-IT" sz="1200" dirty="0">
                          <a:latin typeface="Montserrat" panose="00000500000000000000" pitchFamily="2" charset="0"/>
                        </a:rPr>
                        <a:t>Country</a:t>
                      </a:r>
                      <a:r>
                        <a:rPr lang="it-IT" sz="1200" b="0" kern="120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"</a:t>
                      </a:r>
                      <a:r>
                        <a:rPr lang="it-IT" sz="1200" dirty="0">
                          <a:latin typeface="Montserrat" panose="00000500000000000000" pitchFamily="2" charset="0"/>
                        </a:rPr>
                        <a:t> și introducerea unui unui num</a:t>
                      </a:r>
                      <a:r>
                        <a:rPr lang="ro-RO" sz="1200" dirty="0">
                          <a:latin typeface="Montserrat" panose="00000500000000000000" pitchFamily="2" charset="0"/>
                        </a:rPr>
                        <a:t>ă</a:t>
                      </a:r>
                      <a:r>
                        <a:rPr lang="it-IT" sz="1200" dirty="0">
                          <a:latin typeface="Montserrat" panose="00000500000000000000" pitchFamily="2" charset="0"/>
                        </a:rPr>
                        <a:t>r de telefon valid în câmpul </a:t>
                      </a:r>
                      <a:r>
                        <a:rPr lang="it-IT" sz="1200" b="0" kern="120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"</a:t>
                      </a:r>
                      <a:r>
                        <a:rPr lang="it-IT" sz="1200" dirty="0">
                          <a:latin typeface="Montserrat" panose="00000500000000000000" pitchFamily="2" charset="0"/>
                        </a:rPr>
                        <a:t>Phone Number</a:t>
                      </a:r>
                      <a:r>
                        <a:rPr lang="it-IT" sz="1200" b="0" kern="120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"</a:t>
                      </a:r>
                      <a:r>
                        <a:rPr lang="it-IT" sz="1200" dirty="0">
                          <a:latin typeface="Montserrat" panose="00000500000000000000" pitchFamily="2" charset="0"/>
                        </a:rPr>
                        <a:t>, va aparea pe ecran fereastra de confirmare a num</a:t>
                      </a:r>
                      <a:r>
                        <a:rPr lang="ro-RO" sz="1200" dirty="0">
                          <a:latin typeface="Montserrat" panose="00000500000000000000" pitchFamily="2" charset="0"/>
                        </a:rPr>
                        <a:t>ă</a:t>
                      </a:r>
                      <a:r>
                        <a:rPr lang="it-IT" sz="1200" dirty="0">
                          <a:latin typeface="Montserrat" panose="00000500000000000000" pitchFamily="2" charset="0"/>
                        </a:rPr>
                        <a:t>rului de telefon printr-un cod SMS primit pe telefon.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sz="120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Accesează pagina web airbnb, navighează spre cadrul de inregistrare și apasă pe Sign Up.</a:t>
                      </a:r>
                      <a:endParaRPr lang="en-US" sz="1200" dirty="0">
                        <a:solidFill>
                          <a:schemeClr val="tx1"/>
                        </a:solidFill>
                        <a:latin typeface="Montserrat" panose="000005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28600" indent="-228600" algn="l">
                        <a:buAutoNum type="arabicPeriod"/>
                      </a:pPr>
                      <a:endParaRPr lang="ro-RO" sz="1200" dirty="0">
                        <a:solidFill>
                          <a:schemeClr val="tx1"/>
                        </a:solidFill>
                        <a:latin typeface="Montserrat" panose="00000500000000000000" pitchFamily="2" charset="0"/>
                      </a:endParaRPr>
                    </a:p>
                    <a:p>
                      <a:pPr marL="228600" indent="-228600" algn="l">
                        <a:buAutoNum type="arabicPeriod"/>
                      </a:pPr>
                      <a:r>
                        <a:rPr lang="ro-RO" sz="120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Click pe câmpul </a:t>
                      </a:r>
                      <a:r>
                        <a:rPr lang="it-IT" sz="1200" b="0" kern="120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"</a:t>
                      </a:r>
                      <a:r>
                        <a:rPr lang="ro-RO" sz="120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Country</a:t>
                      </a:r>
                      <a:r>
                        <a:rPr lang="it-IT" sz="1200" b="0" kern="120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"</a:t>
                      </a:r>
                      <a:r>
                        <a:rPr lang="ro-RO" sz="120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 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o-RO" sz="120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2. Selectează țara crespunzătoare din meniul drop down care se afișează.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o-RO" sz="120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3. Click pe câmpul </a:t>
                      </a:r>
                      <a:r>
                        <a:rPr lang="it-IT" sz="1200" b="0" kern="120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"</a:t>
                      </a:r>
                      <a:r>
                        <a:rPr lang="ro-RO" sz="120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Phone Number</a:t>
                      </a:r>
                      <a:r>
                        <a:rPr lang="it-IT" sz="1200" b="0" kern="120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"</a:t>
                      </a:r>
                      <a:endParaRPr lang="ro-RO" sz="1200" dirty="0">
                        <a:solidFill>
                          <a:schemeClr val="tx1"/>
                        </a:solidFill>
                        <a:latin typeface="Montserrat" panose="00000500000000000000" pitchFamily="2" charset="0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o-RO" sz="120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4. Introdu un număr de telefon valid</a:t>
                      </a:r>
                      <a:endParaRPr lang="en-US" sz="1200" dirty="0">
                        <a:solidFill>
                          <a:schemeClr val="tx1"/>
                        </a:solidFill>
                        <a:latin typeface="Montserrat" panose="00000500000000000000" pitchFamily="2" charset="0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  <a:latin typeface="Montserrat" panose="000005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28600" indent="-228600" algn="l">
                        <a:buAutoNum type="arabicPeriod"/>
                      </a:pPr>
                      <a:endParaRPr lang="ro-RO" sz="1200" kern="1200" dirty="0">
                        <a:solidFill>
                          <a:schemeClr val="tx1"/>
                        </a:solidFill>
                        <a:latin typeface="Montserrat" panose="00000500000000000000" pitchFamily="2" charset="0"/>
                        <a:ea typeface="+mn-ea"/>
                        <a:cs typeface="+mn-cs"/>
                      </a:endParaRPr>
                    </a:p>
                    <a:p>
                      <a:pPr marL="0" indent="0" algn="l">
                        <a:buNone/>
                      </a:pPr>
                      <a:r>
                        <a:rPr lang="ro-RO" sz="120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1. Se selectează câmpul </a:t>
                      </a:r>
                      <a:r>
                        <a:rPr lang="it-IT" sz="1200" b="0" kern="120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"</a:t>
                      </a:r>
                      <a:r>
                        <a:rPr lang="ro-RO" sz="120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Country</a:t>
                      </a:r>
                      <a:r>
                        <a:rPr lang="it-IT" sz="1200" b="0" kern="120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"</a:t>
                      </a:r>
                      <a:endParaRPr lang="ro-RO" sz="1200" dirty="0">
                        <a:solidFill>
                          <a:schemeClr val="tx1"/>
                        </a:solidFill>
                        <a:latin typeface="Montserrat" panose="00000500000000000000" pitchFamily="2" charset="0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o-RO" sz="120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2. Țara selectată din meniul drop down care se afișează.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o-RO" sz="120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3. Se selectează câmpul </a:t>
                      </a:r>
                      <a:r>
                        <a:rPr lang="it-IT" sz="1200" b="0" kern="120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"</a:t>
                      </a:r>
                      <a:r>
                        <a:rPr lang="ro-RO" sz="120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Phone Number</a:t>
                      </a:r>
                      <a:r>
                        <a:rPr lang="it-IT" sz="1200" b="0" kern="120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"</a:t>
                      </a:r>
                      <a:endParaRPr lang="ro-RO" sz="1200" dirty="0">
                        <a:solidFill>
                          <a:schemeClr val="tx1"/>
                        </a:solidFill>
                        <a:latin typeface="Montserrat" panose="00000500000000000000" pitchFamily="2" charset="0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o-RO" sz="120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4. Un număr de telefon valid este introdus</a:t>
                      </a:r>
                      <a:endParaRPr lang="en-US" sz="1200" dirty="0">
                        <a:solidFill>
                          <a:schemeClr val="tx1"/>
                        </a:solidFill>
                        <a:latin typeface="Montserrat" panose="00000500000000000000" pitchFamily="2" charset="0"/>
                      </a:endParaRPr>
                    </a:p>
                    <a:p>
                      <a:pPr marL="228600" indent="-228600" algn="ctr">
                        <a:buAutoNum type="arabicPeriod"/>
                      </a:pPr>
                      <a:endParaRPr lang="ro-RO" sz="1200" kern="1200" dirty="0">
                        <a:solidFill>
                          <a:schemeClr val="tx1"/>
                        </a:solidFill>
                        <a:latin typeface="Montserrat" panose="00000500000000000000" pitchFamily="2" charset="0"/>
                        <a:ea typeface="+mn-ea"/>
                        <a:cs typeface="+mn-cs"/>
                      </a:endParaRPr>
                    </a:p>
                    <a:p>
                      <a:pPr marL="228600" indent="-228600" algn="ctr">
                        <a:buAutoNum type="arabicPeriod"/>
                      </a:pPr>
                      <a:endParaRPr lang="en-US" sz="1200" kern="1200" dirty="0">
                        <a:solidFill>
                          <a:schemeClr val="tx1"/>
                        </a:solidFill>
                        <a:latin typeface="Montserrat" panose="00000500000000000000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200417C7-E93C-4216-84D0-8FD158805DA3}"/>
              </a:ext>
            </a:extLst>
          </p:cNvPr>
          <p:cNvCxnSpPr/>
          <p:nvPr/>
        </p:nvCxnSpPr>
        <p:spPr>
          <a:xfrm>
            <a:off x="813955" y="3883466"/>
            <a:ext cx="494523" cy="230612"/>
          </a:xfrm>
          <a:prstGeom prst="bentConnector3">
            <a:avLst>
              <a:gd name="adj1" fmla="val 944"/>
            </a:avLst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E4200B9-4481-4AD0-9B23-30E6B5E68445}"/>
              </a:ext>
            </a:extLst>
          </p:cNvPr>
          <p:cNvSpPr txBox="1"/>
          <p:nvPr/>
        </p:nvSpPr>
        <p:spPr>
          <a:xfrm>
            <a:off x="1308478" y="3970347"/>
            <a:ext cx="1047555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o-RO" sz="13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ro-RO" sz="1200" dirty="0">
                <a:latin typeface="Montserrat" panose="00000500000000000000" pitchFamily="2" charset="0"/>
              </a:rPr>
              <a:t>Condiția 4 de testare </a:t>
            </a:r>
            <a:r>
              <a:rPr lang="ro-RO" sz="1400" dirty="0">
                <a:latin typeface="Montserrat" panose="00000500000000000000" pitchFamily="2" charset="0"/>
              </a:rPr>
              <a:t>: </a:t>
            </a:r>
            <a:r>
              <a:rPr lang="it-IT" sz="1100" dirty="0">
                <a:latin typeface="Montserrat" panose="00000500000000000000" pitchFamily="2" charset="0"/>
              </a:rPr>
              <a:t>Verific</a:t>
            </a:r>
            <a:r>
              <a:rPr lang="ro-RO" sz="1100" dirty="0">
                <a:latin typeface="Montserrat" panose="00000500000000000000" pitchFamily="2" charset="0"/>
              </a:rPr>
              <a:t>ă</a:t>
            </a:r>
            <a:r>
              <a:rPr lang="it-IT" sz="1100" dirty="0">
                <a:latin typeface="Montserrat" panose="00000500000000000000" pitchFamily="2" charset="0"/>
              </a:rPr>
              <a:t> dac</a:t>
            </a:r>
            <a:r>
              <a:rPr lang="ro-RO" sz="1100" dirty="0">
                <a:latin typeface="Montserrat" panose="00000500000000000000" pitchFamily="2" charset="0"/>
              </a:rPr>
              <a:t>ă</a:t>
            </a:r>
            <a:r>
              <a:rPr lang="it-IT" sz="1100" dirty="0">
                <a:latin typeface="Montserrat" panose="00000500000000000000" pitchFamily="2" charset="0"/>
              </a:rPr>
              <a:t> se va putea crea un cont valid aleg</a:t>
            </a:r>
            <a:r>
              <a:rPr lang="ro-RO" sz="1100" dirty="0">
                <a:latin typeface="Montserrat" panose="00000500000000000000" pitchFamily="2" charset="0"/>
              </a:rPr>
              <a:t>â</a:t>
            </a:r>
            <a:r>
              <a:rPr lang="it-IT" sz="1100" dirty="0">
                <a:latin typeface="Montserrat" panose="00000500000000000000" pitchFamily="2" charset="0"/>
              </a:rPr>
              <a:t>nd o dat</a:t>
            </a:r>
            <a:r>
              <a:rPr lang="ro-RO" sz="1100" dirty="0">
                <a:latin typeface="Montserrat" panose="00000500000000000000" pitchFamily="2" charset="0"/>
              </a:rPr>
              <a:t>ă</a:t>
            </a:r>
            <a:r>
              <a:rPr lang="it-IT" sz="1100" dirty="0">
                <a:latin typeface="Montserrat" panose="00000500000000000000" pitchFamily="2" charset="0"/>
              </a:rPr>
              <a:t> de na</a:t>
            </a:r>
            <a:r>
              <a:rPr lang="ro-RO" sz="1100" dirty="0">
                <a:latin typeface="Montserrat" panose="00000500000000000000" pitchFamily="2" charset="0"/>
              </a:rPr>
              <a:t>ș</a:t>
            </a:r>
            <a:r>
              <a:rPr lang="it-IT" sz="1100" dirty="0">
                <a:latin typeface="Montserrat" panose="00000500000000000000" pitchFamily="2" charset="0"/>
              </a:rPr>
              <a:t>tere </a:t>
            </a:r>
            <a:r>
              <a:rPr lang="ro-RO" sz="1100" dirty="0">
                <a:latin typeface="Montserrat" panose="00000500000000000000" pitchFamily="2" charset="0"/>
              </a:rPr>
              <a:t>ce rezultă o vârstă </a:t>
            </a:r>
            <a:r>
              <a:rPr lang="it-IT" sz="1100" dirty="0">
                <a:latin typeface="Montserrat" panose="00000500000000000000" pitchFamily="2" charset="0"/>
              </a:rPr>
              <a:t>mai mic</a:t>
            </a:r>
            <a:r>
              <a:rPr lang="ro-RO" sz="1100" dirty="0">
                <a:latin typeface="Montserrat" panose="00000500000000000000" pitchFamily="2" charset="0"/>
              </a:rPr>
              <a:t>ă</a:t>
            </a:r>
            <a:r>
              <a:rPr lang="it-IT" sz="1100" dirty="0">
                <a:latin typeface="Montserrat" panose="00000500000000000000" pitchFamily="2" charset="0"/>
              </a:rPr>
              <a:t> de 18 ani.</a:t>
            </a:r>
          </a:p>
          <a:p>
            <a:pPr algn="just"/>
            <a:endParaRPr lang="ro-RO" sz="1600" dirty="0">
              <a:latin typeface="Montserrat" panose="00000500000000000000" pitchFamily="2" charset="0"/>
            </a:endParaRPr>
          </a:p>
        </p:txBody>
      </p:sp>
      <p:graphicFrame>
        <p:nvGraphicFramePr>
          <p:cNvPr id="11" name="Content Placeholder 4">
            <a:extLst>
              <a:ext uri="{FF2B5EF4-FFF2-40B4-BE49-F238E27FC236}">
                <a16:creationId xmlns:a16="http://schemas.microsoft.com/office/drawing/2014/main" id="{310895B2-2CB4-46B2-BA54-D1914B5294B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96660073"/>
              </p:ext>
            </p:extLst>
          </p:nvPr>
        </p:nvGraphicFramePr>
        <p:xfrm>
          <a:off x="486122" y="4380613"/>
          <a:ext cx="11219753" cy="20116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51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972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388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9924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399242">
                  <a:extLst>
                    <a:ext uri="{9D8B030D-6E8A-4147-A177-3AD203B41FA5}">
                      <a16:colId xmlns:a16="http://schemas.microsoft.com/office/drawing/2014/main" val="2217821119"/>
                    </a:ext>
                  </a:extLst>
                </a:gridCol>
              </a:tblGrid>
              <a:tr h="309492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Montserrat" panose="00000500000000000000" pitchFamily="2" charset="0"/>
                        </a:rPr>
                        <a:t>ID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sz="1600" dirty="0">
                          <a:latin typeface="Montserrat" panose="00000500000000000000" pitchFamily="2" charset="0"/>
                        </a:rPr>
                        <a:t>Descriere</a:t>
                      </a:r>
                      <a:endParaRPr lang="en-US" sz="1600" dirty="0">
                        <a:latin typeface="Montserrat" panose="000005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>
                          <a:latin typeface="Montserrat" panose="00000500000000000000" pitchFamily="2" charset="0"/>
                        </a:rPr>
                        <a:t>Precondi</a:t>
                      </a:r>
                      <a:r>
                        <a:rPr lang="ro-RO" sz="1600" dirty="0">
                          <a:latin typeface="Montserrat" panose="00000500000000000000" pitchFamily="2" charset="0"/>
                        </a:rPr>
                        <a:t>ț</a:t>
                      </a:r>
                      <a:r>
                        <a:rPr lang="en-US" sz="1600" dirty="0">
                          <a:latin typeface="Montserrat" panose="00000500000000000000" pitchFamily="2" charset="0"/>
                        </a:rPr>
                        <a:t>ii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Montserrat" panose="00000500000000000000" pitchFamily="2" charset="0"/>
                        </a:rPr>
                        <a:t>Pa</a:t>
                      </a:r>
                      <a:r>
                        <a:rPr lang="ro-RO" sz="1600" dirty="0">
                          <a:latin typeface="Montserrat" panose="00000500000000000000" pitchFamily="2" charset="0"/>
                        </a:rPr>
                        <a:t>ș</a:t>
                      </a:r>
                      <a:r>
                        <a:rPr lang="en-US" sz="1600" dirty="0" err="1">
                          <a:latin typeface="Montserrat" panose="00000500000000000000" pitchFamily="2" charset="0"/>
                        </a:rPr>
                        <a:t>i</a:t>
                      </a:r>
                      <a:endParaRPr lang="en-US" sz="1600" dirty="0">
                        <a:latin typeface="Montserrat" panose="000005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sz="1600" dirty="0">
                          <a:latin typeface="Montserrat" panose="00000500000000000000" pitchFamily="2" charset="0"/>
                        </a:rPr>
                        <a:t>Rezultat</a:t>
                      </a:r>
                      <a:r>
                        <a:rPr lang="ro-RO" sz="1600" baseline="0" dirty="0">
                          <a:latin typeface="Montserrat" panose="00000500000000000000" pitchFamily="2" charset="0"/>
                        </a:rPr>
                        <a:t> asteptat</a:t>
                      </a:r>
                      <a:endParaRPr lang="en-US" sz="1600" dirty="0">
                        <a:latin typeface="Montserrat" panose="000005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7636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C</a:t>
                      </a:r>
                      <a:r>
                        <a:rPr lang="ro-RO" sz="1200" kern="120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4</a:t>
                      </a:r>
                      <a:endParaRPr lang="en-US" sz="1200" kern="1200" dirty="0">
                        <a:solidFill>
                          <a:schemeClr val="tx1"/>
                        </a:solidFill>
                        <a:latin typeface="Montserrat" panose="00000500000000000000" pitchFamily="2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it-IT" sz="1200" dirty="0">
                          <a:latin typeface="Montserrat" panose="00000500000000000000" pitchFamily="2" charset="0"/>
                        </a:rPr>
                        <a:t>Verifică dacă se va putea crea un cont valid alegând o dată de naștere ce rezultă o vârstă mai mică de 18 ani.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sz="120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Accesează pagina web airbnb, navighează spre cadrul de înregistrare, validare număr de telefon prin cod SMS.</a:t>
                      </a:r>
                      <a:endParaRPr lang="en-US" sz="1200" dirty="0">
                        <a:solidFill>
                          <a:schemeClr val="tx1"/>
                        </a:solidFill>
                        <a:latin typeface="Montserrat" panose="000005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o-RO" sz="120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1. 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Completeaz</a:t>
                      </a:r>
                      <a:r>
                        <a:rPr lang="ro-RO" sz="120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ă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 c</a:t>
                      </a:r>
                      <a:r>
                        <a:rPr lang="ro-RO" sz="120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â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mpurile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 de </a:t>
                      </a:r>
                      <a:r>
                        <a:rPr lang="ro-RO" sz="120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î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nregistrare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 (First Name, Last Name, E</a:t>
                      </a:r>
                      <a:r>
                        <a:rPr lang="ro-RO" sz="120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-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mail).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o-RO" sz="120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2.</a:t>
                      </a:r>
                      <a:r>
                        <a:rPr lang="it-IT" sz="120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 Selecteaz</a:t>
                      </a:r>
                      <a:r>
                        <a:rPr lang="ro-RO" sz="120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ă</a:t>
                      </a:r>
                      <a:r>
                        <a:rPr lang="it-IT" sz="120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ro-RO" sz="120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î</a:t>
                      </a:r>
                      <a:r>
                        <a:rPr lang="it-IT" sz="120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n c</a:t>
                      </a:r>
                      <a:r>
                        <a:rPr lang="ro-RO" sz="120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â</a:t>
                      </a:r>
                      <a:r>
                        <a:rPr lang="it-IT" sz="120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mpul </a:t>
                      </a:r>
                      <a:r>
                        <a:rPr lang="it-IT" sz="1200" b="0" kern="120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"</a:t>
                      </a:r>
                      <a:r>
                        <a:rPr lang="it-IT" sz="120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Birthday</a:t>
                      </a:r>
                      <a:r>
                        <a:rPr lang="it-IT" sz="1200" b="0" kern="120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"</a:t>
                      </a:r>
                      <a:r>
                        <a:rPr lang="it-IT" sz="120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 o dat</a:t>
                      </a:r>
                      <a:r>
                        <a:rPr lang="ro-RO" sz="120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ă</a:t>
                      </a:r>
                      <a:r>
                        <a:rPr lang="it-IT" sz="120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 de na</a:t>
                      </a:r>
                      <a:r>
                        <a:rPr lang="ro-RO" sz="120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ș</a:t>
                      </a:r>
                      <a:r>
                        <a:rPr lang="it-IT" sz="120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tere </a:t>
                      </a:r>
                      <a:r>
                        <a:rPr lang="ro-RO" sz="120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ce </a:t>
                      </a:r>
                      <a:r>
                        <a:rPr lang="it-IT" sz="120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rezult</a:t>
                      </a:r>
                      <a:r>
                        <a:rPr lang="ro-RO" sz="120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ă</a:t>
                      </a:r>
                      <a:r>
                        <a:rPr lang="it-IT" sz="120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 o varst</a:t>
                      </a:r>
                      <a:r>
                        <a:rPr lang="ro-RO" sz="120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ă</a:t>
                      </a:r>
                      <a:r>
                        <a:rPr lang="it-IT" sz="120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 mai mic</a:t>
                      </a:r>
                      <a:r>
                        <a:rPr lang="ro-RO" sz="120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ă</a:t>
                      </a:r>
                      <a:r>
                        <a:rPr lang="it-IT" sz="120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 de 18 ani</a:t>
                      </a:r>
                      <a:r>
                        <a:rPr lang="ro-RO" sz="120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.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o-RO" sz="120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3. Click pe </a:t>
                      </a:r>
                      <a:r>
                        <a:rPr lang="it-IT" sz="1200" b="0" kern="120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"</a:t>
                      </a:r>
                      <a:r>
                        <a:rPr lang="ro-RO" sz="120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Agree and continue</a:t>
                      </a:r>
                      <a:r>
                        <a:rPr lang="it-IT" sz="1200" b="0" kern="120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"</a:t>
                      </a:r>
                      <a:endParaRPr lang="en-US" sz="1200" dirty="0">
                        <a:solidFill>
                          <a:schemeClr val="tx1"/>
                        </a:solidFill>
                        <a:latin typeface="Montserrat" panose="000005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o-RO" sz="120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1. Se c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ompleteaz</a:t>
                      </a:r>
                      <a:r>
                        <a:rPr lang="ro-RO" sz="120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ă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 c</a:t>
                      </a:r>
                      <a:r>
                        <a:rPr lang="ro-RO" sz="120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â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mpurile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 de </a:t>
                      </a:r>
                      <a:r>
                        <a:rPr lang="ro-RO" sz="120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î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nregistrare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 (First Name, Last Name, E</a:t>
                      </a:r>
                      <a:r>
                        <a:rPr lang="ro-RO" sz="120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-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mail).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o-RO" sz="120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2.</a:t>
                      </a:r>
                      <a:r>
                        <a:rPr lang="it-IT" sz="120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ro-RO" sz="120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Se s</a:t>
                      </a:r>
                      <a:r>
                        <a:rPr lang="it-IT" sz="120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electeaz</a:t>
                      </a:r>
                      <a:r>
                        <a:rPr lang="ro-RO" sz="120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ă</a:t>
                      </a:r>
                      <a:r>
                        <a:rPr lang="it-IT" sz="120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 in c</a:t>
                      </a:r>
                      <a:r>
                        <a:rPr lang="ro-RO" sz="120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â</a:t>
                      </a:r>
                      <a:r>
                        <a:rPr lang="it-IT" sz="120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mpul </a:t>
                      </a:r>
                      <a:r>
                        <a:rPr lang="it-IT" sz="1200" b="0" kern="120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"</a:t>
                      </a:r>
                      <a:r>
                        <a:rPr lang="it-IT" sz="120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Birthday</a:t>
                      </a:r>
                      <a:r>
                        <a:rPr lang="it-IT" sz="1200" b="0" kern="120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"</a:t>
                      </a:r>
                      <a:r>
                        <a:rPr lang="it-IT" sz="120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 o dat</a:t>
                      </a:r>
                      <a:r>
                        <a:rPr lang="ro-RO" sz="120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ă</a:t>
                      </a:r>
                      <a:r>
                        <a:rPr lang="it-IT" sz="120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 de na</a:t>
                      </a:r>
                      <a:r>
                        <a:rPr lang="ro-RO" sz="120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ș</a:t>
                      </a:r>
                      <a:r>
                        <a:rPr lang="it-IT" sz="120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tere </a:t>
                      </a:r>
                      <a:r>
                        <a:rPr lang="ro-RO" sz="120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ce </a:t>
                      </a:r>
                      <a:r>
                        <a:rPr lang="it-IT" sz="120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rezult</a:t>
                      </a:r>
                      <a:r>
                        <a:rPr lang="ro-RO" sz="120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ă</a:t>
                      </a:r>
                      <a:r>
                        <a:rPr lang="it-IT" sz="120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 o v</a:t>
                      </a:r>
                      <a:r>
                        <a:rPr lang="ro-RO" sz="120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â</a:t>
                      </a:r>
                      <a:r>
                        <a:rPr lang="it-IT" sz="120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rst</a:t>
                      </a:r>
                      <a:r>
                        <a:rPr lang="ro-RO" sz="120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ă</a:t>
                      </a:r>
                      <a:r>
                        <a:rPr lang="it-IT" sz="120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 mai mic</a:t>
                      </a:r>
                      <a:r>
                        <a:rPr lang="ro-RO" sz="120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ă</a:t>
                      </a:r>
                      <a:r>
                        <a:rPr lang="it-IT" sz="120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 de 18 ani</a:t>
                      </a:r>
                      <a:r>
                        <a:rPr lang="ro-RO" sz="120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.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o-RO" sz="120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3. Se continuă mai departe</a:t>
                      </a:r>
                      <a:endParaRPr lang="en-US" sz="1200" kern="1200" dirty="0">
                        <a:solidFill>
                          <a:schemeClr val="tx1"/>
                        </a:solidFill>
                        <a:latin typeface="Montserrat" panose="00000500000000000000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579102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4">
            <a:extLst>
              <a:ext uri="{FF2B5EF4-FFF2-40B4-BE49-F238E27FC236}">
                <a16:creationId xmlns:a16="http://schemas.microsoft.com/office/drawing/2014/main" id="{76968B2F-4CDB-4A3C-9614-8BF4B33E912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63281453"/>
              </p:ext>
            </p:extLst>
          </p:nvPr>
        </p:nvGraphicFramePr>
        <p:xfrm>
          <a:off x="486123" y="3286053"/>
          <a:ext cx="11219753" cy="3108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51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972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388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9924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399242">
                  <a:extLst>
                    <a:ext uri="{9D8B030D-6E8A-4147-A177-3AD203B41FA5}">
                      <a16:colId xmlns:a16="http://schemas.microsoft.com/office/drawing/2014/main" val="2217821119"/>
                    </a:ext>
                  </a:extLst>
                </a:gridCol>
              </a:tblGrid>
              <a:tr h="322287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Montserrat" panose="00000500000000000000" pitchFamily="2" charset="0"/>
                        </a:rPr>
                        <a:t>ID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sz="1600" dirty="0">
                          <a:latin typeface="Montserrat" panose="00000500000000000000" pitchFamily="2" charset="0"/>
                        </a:rPr>
                        <a:t>Descriere</a:t>
                      </a:r>
                      <a:endParaRPr lang="en-US" sz="1600" dirty="0">
                        <a:latin typeface="Montserrat" panose="000005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>
                          <a:latin typeface="Montserrat" panose="00000500000000000000" pitchFamily="2" charset="0"/>
                        </a:rPr>
                        <a:t>Precondi</a:t>
                      </a:r>
                      <a:r>
                        <a:rPr lang="ro-RO" sz="1600" dirty="0">
                          <a:latin typeface="Montserrat" panose="00000500000000000000" pitchFamily="2" charset="0"/>
                        </a:rPr>
                        <a:t>ț</a:t>
                      </a:r>
                      <a:r>
                        <a:rPr lang="en-US" sz="1600" dirty="0">
                          <a:latin typeface="Montserrat" panose="00000500000000000000" pitchFamily="2" charset="0"/>
                        </a:rPr>
                        <a:t>ii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Montserrat" panose="00000500000000000000" pitchFamily="2" charset="0"/>
                        </a:rPr>
                        <a:t>Pa</a:t>
                      </a:r>
                      <a:r>
                        <a:rPr lang="ro-RO" sz="1600" dirty="0">
                          <a:latin typeface="Montserrat" panose="00000500000000000000" pitchFamily="2" charset="0"/>
                        </a:rPr>
                        <a:t>ș</a:t>
                      </a:r>
                      <a:r>
                        <a:rPr lang="en-US" sz="1600" dirty="0" err="1">
                          <a:latin typeface="Montserrat" panose="00000500000000000000" pitchFamily="2" charset="0"/>
                        </a:rPr>
                        <a:t>i</a:t>
                      </a:r>
                      <a:endParaRPr lang="en-US" sz="1600" dirty="0">
                        <a:latin typeface="Montserrat" panose="000005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sz="1600" dirty="0">
                          <a:latin typeface="Montserrat" panose="00000500000000000000" pitchFamily="2" charset="0"/>
                        </a:rPr>
                        <a:t>Rezultat</a:t>
                      </a:r>
                      <a:r>
                        <a:rPr lang="ro-RO" sz="1600" baseline="0" dirty="0">
                          <a:latin typeface="Montserrat" panose="00000500000000000000" pitchFamily="2" charset="0"/>
                        </a:rPr>
                        <a:t> asteptat</a:t>
                      </a:r>
                      <a:endParaRPr lang="en-US" sz="1600" dirty="0">
                        <a:latin typeface="Montserrat" panose="000005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6619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C</a:t>
                      </a:r>
                      <a:r>
                        <a:rPr lang="ro-RO" sz="1100" kern="120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5</a:t>
                      </a:r>
                      <a:endParaRPr lang="en-US" sz="1100" kern="1200" dirty="0">
                        <a:solidFill>
                          <a:schemeClr val="tx1"/>
                        </a:solidFill>
                        <a:latin typeface="Montserrat" panose="00000500000000000000" pitchFamily="2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it-IT" sz="1100" dirty="0">
                          <a:latin typeface="Montserrat" panose="00000500000000000000" pitchFamily="2" charset="0"/>
                        </a:rPr>
                        <a:t>Verific</a:t>
                      </a:r>
                      <a:r>
                        <a:rPr lang="ro-RO" sz="1100" dirty="0">
                          <a:latin typeface="Montserrat" panose="00000500000000000000" pitchFamily="2" charset="0"/>
                        </a:rPr>
                        <a:t>ă</a:t>
                      </a:r>
                      <a:r>
                        <a:rPr lang="it-IT" sz="1100" dirty="0">
                          <a:latin typeface="Montserrat" panose="00000500000000000000" pitchFamily="2" charset="0"/>
                        </a:rPr>
                        <a:t> dac</a:t>
                      </a:r>
                      <a:r>
                        <a:rPr lang="ro-RO" sz="1100" dirty="0">
                          <a:latin typeface="Montserrat" panose="00000500000000000000" pitchFamily="2" charset="0"/>
                        </a:rPr>
                        <a:t>ă</a:t>
                      </a:r>
                      <a:r>
                        <a:rPr lang="it-IT" sz="1100" dirty="0">
                          <a:latin typeface="Montserrat" panose="00000500000000000000" pitchFamily="2" charset="0"/>
                        </a:rPr>
                        <a:t> utilizatorul adaug</a:t>
                      </a:r>
                      <a:r>
                        <a:rPr lang="ro-RO" sz="1100" dirty="0">
                          <a:latin typeface="Montserrat" panose="00000500000000000000" pitchFamily="2" charset="0"/>
                        </a:rPr>
                        <a:t>ă</a:t>
                      </a:r>
                      <a:r>
                        <a:rPr lang="it-IT" sz="1100" dirty="0">
                          <a:latin typeface="Montserrat" panose="00000500000000000000" pitchFamily="2" charset="0"/>
                        </a:rPr>
                        <a:t> informa</a:t>
                      </a:r>
                      <a:r>
                        <a:rPr lang="ro-RO" sz="1100" dirty="0">
                          <a:latin typeface="Montserrat" panose="00000500000000000000" pitchFamily="2" charset="0"/>
                        </a:rPr>
                        <a:t>ț</a:t>
                      </a:r>
                      <a:r>
                        <a:rPr lang="it-IT" sz="1100" dirty="0">
                          <a:latin typeface="Montserrat" panose="00000500000000000000" pitchFamily="2" charset="0"/>
                        </a:rPr>
                        <a:t>iile </a:t>
                      </a:r>
                      <a:r>
                        <a:rPr lang="ro-RO" sz="1100" dirty="0">
                          <a:latin typeface="Montserrat" panose="00000500000000000000" pitchFamily="2" charset="0"/>
                        </a:rPr>
                        <a:t>î</a:t>
                      </a:r>
                      <a:r>
                        <a:rPr lang="it-IT" sz="1100" dirty="0">
                          <a:latin typeface="Montserrat" panose="00000500000000000000" pitchFamily="2" charset="0"/>
                        </a:rPr>
                        <a:t>n toate c</a:t>
                      </a:r>
                      <a:r>
                        <a:rPr lang="ro-RO" sz="1100" dirty="0">
                          <a:latin typeface="Montserrat" panose="00000500000000000000" pitchFamily="2" charset="0"/>
                        </a:rPr>
                        <a:t>â</a:t>
                      </a:r>
                      <a:r>
                        <a:rPr lang="it-IT" sz="1100" dirty="0">
                          <a:latin typeface="Montserrat" panose="00000500000000000000" pitchFamily="2" charset="0"/>
                        </a:rPr>
                        <a:t>mpurile necesare c</a:t>
                      </a:r>
                      <a:r>
                        <a:rPr lang="ro-RO" sz="1100" dirty="0">
                          <a:latin typeface="Montserrat" panose="00000500000000000000" pitchFamily="2" charset="0"/>
                        </a:rPr>
                        <a:t>ă</a:t>
                      </a:r>
                      <a:r>
                        <a:rPr lang="it-IT" sz="1100" dirty="0">
                          <a:latin typeface="Montserrat" panose="00000500000000000000" pitchFamily="2" charset="0"/>
                        </a:rPr>
                        <a:t>ut</a:t>
                      </a:r>
                      <a:r>
                        <a:rPr lang="ro-RO" sz="1100" dirty="0">
                          <a:latin typeface="Montserrat" panose="00000500000000000000" pitchFamily="2" charset="0"/>
                        </a:rPr>
                        <a:t>ă</a:t>
                      </a:r>
                      <a:r>
                        <a:rPr lang="it-IT" sz="1100" dirty="0">
                          <a:latin typeface="Montserrat" panose="00000500000000000000" pitchFamily="2" charset="0"/>
                        </a:rPr>
                        <a:t>rii se va </a:t>
                      </a:r>
                      <a:r>
                        <a:rPr lang="ro-RO" sz="1100" dirty="0">
                          <a:latin typeface="Montserrat" panose="00000500000000000000" pitchFamily="2" charset="0"/>
                        </a:rPr>
                        <a:t>î</a:t>
                      </a:r>
                      <a:r>
                        <a:rPr lang="it-IT" sz="1100" dirty="0">
                          <a:latin typeface="Montserrat" panose="00000500000000000000" pitchFamily="2" charset="0"/>
                        </a:rPr>
                        <a:t>nc</a:t>
                      </a:r>
                      <a:r>
                        <a:rPr lang="ro-RO" sz="1100" dirty="0">
                          <a:latin typeface="Montserrat" panose="00000500000000000000" pitchFamily="2" charset="0"/>
                        </a:rPr>
                        <a:t>ă</a:t>
                      </a:r>
                      <a:r>
                        <a:rPr lang="it-IT" sz="1100" dirty="0">
                          <a:latin typeface="Montserrat" panose="00000500000000000000" pitchFamily="2" charset="0"/>
                        </a:rPr>
                        <a:t>rca pagina cu rezultatele.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sz="110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Accesează aplicația web airbnb, înregistreza-te în aplicație, intră în cont. </a:t>
                      </a:r>
                      <a:endParaRPr lang="en-US" sz="1100" dirty="0">
                        <a:solidFill>
                          <a:schemeClr val="tx1"/>
                        </a:solidFill>
                        <a:latin typeface="Montserrat" panose="000005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28600" indent="-228600" algn="l">
                        <a:buAutoNum type="arabicPeriod"/>
                      </a:pPr>
                      <a:r>
                        <a:rPr lang="ro-RO" sz="110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Navighează pe meniul de căutare centrat în pagina principală.</a:t>
                      </a:r>
                    </a:p>
                    <a:p>
                      <a:pPr marL="228600" indent="-228600" algn="l">
                        <a:buAutoNum type="arabicPeriod"/>
                      </a:pPr>
                      <a:r>
                        <a:rPr lang="ro-RO" sz="110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Click pe </a:t>
                      </a:r>
                      <a:r>
                        <a:rPr lang="en-US" sz="110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“</a:t>
                      </a:r>
                      <a:r>
                        <a:rPr lang="ro-RO" sz="110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Location</a:t>
                      </a:r>
                      <a:r>
                        <a:rPr lang="en-US" sz="110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”</a:t>
                      </a:r>
                      <a:endParaRPr lang="ro-RO" sz="1100" dirty="0">
                        <a:solidFill>
                          <a:schemeClr val="tx1"/>
                        </a:solidFill>
                        <a:latin typeface="Montserrat" panose="00000500000000000000" pitchFamily="2" charset="0"/>
                      </a:endParaRPr>
                    </a:p>
                    <a:p>
                      <a:pPr marL="228600" indent="-228600" algn="l">
                        <a:buAutoNum type="arabicPeriod"/>
                      </a:pPr>
                      <a:r>
                        <a:rPr lang="ro-RO" sz="110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Introdu locația căutata</a:t>
                      </a:r>
                    </a:p>
                    <a:p>
                      <a:pPr marL="228600" indent="-228600" algn="l">
                        <a:buAutoNum type="arabicPeriod"/>
                      </a:pPr>
                      <a:r>
                        <a:rPr lang="ro-RO" sz="110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Click pe </a:t>
                      </a:r>
                      <a:r>
                        <a:rPr lang="it-IT" sz="1100" b="0" kern="120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"</a:t>
                      </a:r>
                      <a:r>
                        <a:rPr lang="ro-RO" sz="110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Check In</a:t>
                      </a:r>
                      <a:r>
                        <a:rPr lang="it-IT" sz="1100" b="0" kern="120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"</a:t>
                      </a:r>
                      <a:r>
                        <a:rPr lang="ro-RO" sz="110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 și selecteză data de check in din calendarul care apare pe ecran</a:t>
                      </a:r>
                    </a:p>
                    <a:p>
                      <a:pPr marL="228600" indent="-228600" algn="l">
                        <a:buAutoNum type="arabicPeriod"/>
                      </a:pPr>
                      <a:r>
                        <a:rPr lang="ro-RO" sz="110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Click pe </a:t>
                      </a:r>
                      <a:r>
                        <a:rPr lang="it-IT" sz="1100" b="0" kern="120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"</a:t>
                      </a:r>
                      <a:r>
                        <a:rPr lang="ro-RO" sz="110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Check out</a:t>
                      </a:r>
                      <a:r>
                        <a:rPr lang="it-IT" sz="1100" b="0" kern="120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"</a:t>
                      </a:r>
                      <a:r>
                        <a:rPr lang="ro-RO" sz="110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 și selecteză data de check out din calendarul care apare pe ecran</a:t>
                      </a:r>
                    </a:p>
                    <a:p>
                      <a:pPr marL="228600" indent="-228600" algn="l">
                        <a:buAutoNum type="arabicPeriod"/>
                      </a:pPr>
                      <a:r>
                        <a:rPr lang="ro-RO" sz="110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Click pe </a:t>
                      </a:r>
                      <a:r>
                        <a:rPr lang="it-IT" sz="1100" b="0" kern="120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"</a:t>
                      </a:r>
                      <a:r>
                        <a:rPr lang="ro-RO" sz="110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Guests</a:t>
                      </a:r>
                      <a:r>
                        <a:rPr lang="it-IT" sz="1100" b="0" kern="120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"</a:t>
                      </a:r>
                      <a:r>
                        <a:rPr lang="ro-RO" sz="110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 și selectează numărul de persoane</a:t>
                      </a:r>
                    </a:p>
                    <a:p>
                      <a:pPr marL="228600" indent="-228600" algn="l">
                        <a:buAutoNum type="arabicPeriod"/>
                      </a:pPr>
                      <a:r>
                        <a:rPr lang="ro-RO" sz="110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Click pe butonul </a:t>
                      </a:r>
                      <a:r>
                        <a:rPr lang="it-IT" sz="1100" b="0" kern="120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"</a:t>
                      </a:r>
                      <a:r>
                        <a:rPr lang="ro-RO" sz="110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Search</a:t>
                      </a:r>
                      <a:r>
                        <a:rPr lang="it-IT" sz="1100" b="0" kern="120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"</a:t>
                      </a:r>
                      <a:endParaRPr lang="ro-RO" sz="1100" dirty="0">
                        <a:solidFill>
                          <a:schemeClr val="tx1"/>
                        </a:solidFill>
                        <a:latin typeface="Montserrat" panose="000005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28600" indent="-228600" algn="l">
                        <a:buAutoNum type="arabicPeriod"/>
                      </a:pPr>
                      <a:endParaRPr lang="ro-RO" sz="1100" kern="1200" dirty="0">
                        <a:solidFill>
                          <a:schemeClr val="tx1"/>
                        </a:solidFill>
                        <a:latin typeface="Montserrat" panose="00000500000000000000" pitchFamily="2" charset="0"/>
                        <a:ea typeface="+mn-ea"/>
                        <a:cs typeface="+mn-cs"/>
                      </a:endParaRPr>
                    </a:p>
                    <a:p>
                      <a:pPr marL="228600" indent="-228600" algn="l">
                        <a:buAutoNum type="arabicPeriod"/>
                      </a:pPr>
                      <a:r>
                        <a:rPr lang="ro-RO" sz="110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Meniul de căutare centrat in pagina principala este localizat</a:t>
                      </a:r>
                    </a:p>
                    <a:p>
                      <a:pPr marL="228600" indent="-228600" algn="l">
                        <a:buAutoNum type="arabicPeriod"/>
                      </a:pPr>
                      <a:r>
                        <a:rPr lang="ro-RO" sz="110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Se selectează căsuța de căutare Location </a:t>
                      </a:r>
                    </a:p>
                    <a:p>
                      <a:pPr marL="228600" indent="-228600" algn="l">
                        <a:buAutoNum type="arabicPeriod"/>
                      </a:pPr>
                      <a:r>
                        <a:rPr lang="ro-RO" sz="110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Se introduce locația căutata</a:t>
                      </a:r>
                    </a:p>
                    <a:p>
                      <a:pPr marL="228600" indent="-228600" algn="l">
                        <a:buAutoNum type="arabicPeriod"/>
                      </a:pPr>
                      <a:r>
                        <a:rPr lang="ro-RO" sz="110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Se face click pe căsuța </a:t>
                      </a:r>
                      <a:r>
                        <a:rPr lang="it-IT" sz="1100" b="0" kern="120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"</a:t>
                      </a:r>
                      <a:r>
                        <a:rPr lang="ro-RO" sz="110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Check In </a:t>
                      </a:r>
                      <a:r>
                        <a:rPr lang="it-IT" sz="1100" b="0" kern="120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"</a:t>
                      </a:r>
                      <a:r>
                        <a:rPr lang="ro-RO" sz="110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și se selectează data de check in din calendarul care apare pe ecran</a:t>
                      </a:r>
                    </a:p>
                    <a:p>
                      <a:pPr marL="228600" indent="-228600" algn="l">
                        <a:buAutoNum type="arabicPeriod"/>
                      </a:pPr>
                      <a:r>
                        <a:rPr lang="ro-RO" sz="110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Se face click pe căsuța </a:t>
                      </a:r>
                      <a:r>
                        <a:rPr lang="it-IT" sz="1100" b="0" kern="120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"</a:t>
                      </a:r>
                      <a:r>
                        <a:rPr lang="ro-RO" sz="110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Check out</a:t>
                      </a:r>
                      <a:r>
                        <a:rPr lang="it-IT" sz="1100" b="0" kern="120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"</a:t>
                      </a:r>
                      <a:r>
                        <a:rPr lang="ro-RO" sz="110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 și se selectează data de check out  din calendarul care apare pe ecran</a:t>
                      </a:r>
                    </a:p>
                    <a:p>
                      <a:pPr marL="228600" indent="-228600" algn="l">
                        <a:buAutoNum type="arabicPeriod"/>
                      </a:pPr>
                      <a:r>
                        <a:rPr lang="ro-RO" sz="110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Se face click pe </a:t>
                      </a:r>
                      <a:r>
                        <a:rPr lang="it-IT" sz="1100" b="0" kern="120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"</a:t>
                      </a:r>
                      <a:r>
                        <a:rPr lang="ro-RO" sz="110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Guests</a:t>
                      </a:r>
                      <a:r>
                        <a:rPr lang="it-IT" sz="1100" b="0" kern="120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"</a:t>
                      </a:r>
                      <a:r>
                        <a:rPr lang="ro-RO" sz="110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 și se selectează numărul de persoane</a:t>
                      </a:r>
                    </a:p>
                    <a:p>
                      <a:pPr marL="228600" indent="-228600" algn="l">
                        <a:buAutoNum type="arabicPeriod"/>
                      </a:pPr>
                      <a:r>
                        <a:rPr lang="ro-RO" sz="110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Se apasă pe butonul </a:t>
                      </a:r>
                      <a:r>
                        <a:rPr lang="it-IT" sz="1100" b="0" kern="120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"</a:t>
                      </a:r>
                      <a:r>
                        <a:rPr lang="ro-RO" sz="110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Search</a:t>
                      </a:r>
                      <a:r>
                        <a:rPr lang="it-IT" sz="1100" b="0" kern="120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"</a:t>
                      </a:r>
                      <a:endParaRPr lang="ro-RO" sz="1100" dirty="0">
                        <a:solidFill>
                          <a:schemeClr val="tx1"/>
                        </a:solidFill>
                        <a:latin typeface="Montserrat" panose="00000500000000000000" pitchFamily="2" charset="0"/>
                      </a:endParaRPr>
                    </a:p>
                    <a:p>
                      <a:pPr marL="228600" indent="-228600" algn="ctr">
                        <a:buAutoNum type="arabicPeriod"/>
                      </a:pPr>
                      <a:endParaRPr lang="ro-RO" sz="1100" kern="1200" dirty="0">
                        <a:solidFill>
                          <a:schemeClr val="tx1"/>
                        </a:solidFill>
                        <a:latin typeface="Montserrat" panose="00000500000000000000" pitchFamily="2" charset="0"/>
                        <a:ea typeface="+mn-ea"/>
                        <a:cs typeface="+mn-cs"/>
                      </a:endParaRPr>
                    </a:p>
                    <a:p>
                      <a:pPr marL="228600" indent="-228600" algn="ctr">
                        <a:buAutoNum type="arabicPeriod"/>
                      </a:pPr>
                      <a:endParaRPr lang="en-US" sz="1100" kern="1200" dirty="0">
                        <a:solidFill>
                          <a:schemeClr val="tx1"/>
                        </a:solidFill>
                        <a:latin typeface="Montserrat" panose="00000500000000000000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B1708B71-7491-492D-A4B2-D7C4F4ED9EEA}"/>
              </a:ext>
            </a:extLst>
          </p:cNvPr>
          <p:cNvSpPr txBox="1"/>
          <p:nvPr/>
        </p:nvSpPr>
        <p:spPr>
          <a:xfrm>
            <a:off x="614168" y="2298809"/>
            <a:ext cx="16122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o-RO" sz="13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ro-RO" sz="1600" b="1" dirty="0">
                <a:solidFill>
                  <a:schemeClr val="accent3">
                    <a:lumMod val="75000"/>
                  </a:schemeClr>
                </a:solidFill>
                <a:latin typeface="Montserrat" panose="00000500000000000000" pitchFamily="2" charset="0"/>
              </a:rPr>
              <a:t>Test Case 2</a:t>
            </a:r>
          </a:p>
        </p:txBody>
      </p: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23110C31-E946-444A-BF89-15A3B59370B1}"/>
              </a:ext>
            </a:extLst>
          </p:cNvPr>
          <p:cNvCxnSpPr/>
          <p:nvPr/>
        </p:nvCxnSpPr>
        <p:spPr>
          <a:xfrm>
            <a:off x="1052410" y="2615790"/>
            <a:ext cx="494523" cy="230612"/>
          </a:xfrm>
          <a:prstGeom prst="bentConnector3">
            <a:avLst>
              <a:gd name="adj1" fmla="val 944"/>
            </a:avLst>
          </a:prstGeom>
          <a:ln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65088C5-7735-488C-86D7-C6916A1DA3BB}"/>
              </a:ext>
            </a:extLst>
          </p:cNvPr>
          <p:cNvSpPr txBox="1"/>
          <p:nvPr/>
        </p:nvSpPr>
        <p:spPr>
          <a:xfrm>
            <a:off x="1431954" y="2700098"/>
            <a:ext cx="102739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o-RO" sz="1200" dirty="0">
                <a:solidFill>
                  <a:schemeClr val="bg1"/>
                </a:solidFill>
                <a:latin typeface="Montserrat" panose="00000500000000000000" pitchFamily="2" charset="0"/>
              </a:rPr>
              <a:t>Condiția 1 de testare : </a:t>
            </a:r>
            <a:r>
              <a:rPr lang="it-IT" sz="1100" dirty="0">
                <a:solidFill>
                  <a:schemeClr val="bg1"/>
                </a:solidFill>
                <a:latin typeface="Montserrat" panose="00000500000000000000" pitchFamily="2" charset="0"/>
              </a:rPr>
              <a:t>Verific</a:t>
            </a:r>
            <a:r>
              <a:rPr lang="ro-RO" sz="1100" dirty="0">
                <a:solidFill>
                  <a:schemeClr val="bg1"/>
                </a:solidFill>
                <a:latin typeface="Montserrat" panose="00000500000000000000" pitchFamily="2" charset="0"/>
              </a:rPr>
              <a:t>ă</a:t>
            </a:r>
            <a:r>
              <a:rPr lang="it-IT" sz="1100" dirty="0">
                <a:solidFill>
                  <a:schemeClr val="bg1"/>
                </a:solidFill>
                <a:latin typeface="Montserrat" panose="00000500000000000000" pitchFamily="2" charset="0"/>
              </a:rPr>
              <a:t> dac</a:t>
            </a:r>
            <a:r>
              <a:rPr lang="ro-RO" sz="1100" dirty="0">
                <a:solidFill>
                  <a:schemeClr val="bg1"/>
                </a:solidFill>
                <a:latin typeface="Montserrat" panose="00000500000000000000" pitchFamily="2" charset="0"/>
              </a:rPr>
              <a:t>ă</a:t>
            </a:r>
            <a:r>
              <a:rPr lang="it-IT" sz="1100" dirty="0">
                <a:solidFill>
                  <a:schemeClr val="bg1"/>
                </a:solidFill>
                <a:latin typeface="Montserrat" panose="00000500000000000000" pitchFamily="2" charset="0"/>
              </a:rPr>
              <a:t> utilizatorul adaug</a:t>
            </a:r>
            <a:r>
              <a:rPr lang="ro-RO" sz="1100" dirty="0">
                <a:solidFill>
                  <a:schemeClr val="bg1"/>
                </a:solidFill>
                <a:latin typeface="Montserrat" panose="00000500000000000000" pitchFamily="2" charset="0"/>
              </a:rPr>
              <a:t>ă</a:t>
            </a:r>
            <a:r>
              <a:rPr lang="it-IT" sz="1100" dirty="0">
                <a:solidFill>
                  <a:schemeClr val="bg1"/>
                </a:solidFill>
                <a:latin typeface="Montserrat" panose="00000500000000000000" pitchFamily="2" charset="0"/>
              </a:rPr>
              <a:t> informa</a:t>
            </a:r>
            <a:r>
              <a:rPr lang="ro-RO" sz="1100" dirty="0">
                <a:solidFill>
                  <a:schemeClr val="bg1"/>
                </a:solidFill>
                <a:latin typeface="Montserrat" panose="00000500000000000000" pitchFamily="2" charset="0"/>
              </a:rPr>
              <a:t>ț</a:t>
            </a:r>
            <a:r>
              <a:rPr lang="it-IT" sz="1100" dirty="0">
                <a:solidFill>
                  <a:schemeClr val="bg1"/>
                </a:solidFill>
                <a:latin typeface="Montserrat" panose="00000500000000000000" pitchFamily="2" charset="0"/>
              </a:rPr>
              <a:t>iile </a:t>
            </a:r>
            <a:r>
              <a:rPr lang="ro-RO" sz="1100" dirty="0">
                <a:solidFill>
                  <a:schemeClr val="bg1"/>
                </a:solidFill>
                <a:latin typeface="Montserrat" panose="00000500000000000000" pitchFamily="2" charset="0"/>
              </a:rPr>
              <a:t>î</a:t>
            </a:r>
            <a:r>
              <a:rPr lang="it-IT" sz="1100" dirty="0">
                <a:solidFill>
                  <a:schemeClr val="bg1"/>
                </a:solidFill>
                <a:latin typeface="Montserrat" panose="00000500000000000000" pitchFamily="2" charset="0"/>
              </a:rPr>
              <a:t>n toate c</a:t>
            </a:r>
            <a:r>
              <a:rPr lang="ro-RO" sz="1100" dirty="0">
                <a:solidFill>
                  <a:schemeClr val="bg1"/>
                </a:solidFill>
                <a:latin typeface="Montserrat" panose="00000500000000000000" pitchFamily="2" charset="0"/>
              </a:rPr>
              <a:t>â</a:t>
            </a:r>
            <a:r>
              <a:rPr lang="it-IT" sz="1100" dirty="0">
                <a:solidFill>
                  <a:schemeClr val="bg1"/>
                </a:solidFill>
                <a:latin typeface="Montserrat" panose="00000500000000000000" pitchFamily="2" charset="0"/>
              </a:rPr>
              <a:t>mpurile necesare c</a:t>
            </a:r>
            <a:r>
              <a:rPr lang="ro-RO" sz="1100" dirty="0">
                <a:solidFill>
                  <a:schemeClr val="bg1"/>
                </a:solidFill>
                <a:latin typeface="Montserrat" panose="00000500000000000000" pitchFamily="2" charset="0"/>
              </a:rPr>
              <a:t>ă</a:t>
            </a:r>
            <a:r>
              <a:rPr lang="it-IT" sz="1100" dirty="0">
                <a:solidFill>
                  <a:schemeClr val="bg1"/>
                </a:solidFill>
                <a:latin typeface="Montserrat" panose="00000500000000000000" pitchFamily="2" charset="0"/>
              </a:rPr>
              <a:t>ut</a:t>
            </a:r>
            <a:r>
              <a:rPr lang="ro-RO" sz="1100" dirty="0">
                <a:solidFill>
                  <a:schemeClr val="bg1"/>
                </a:solidFill>
                <a:latin typeface="Montserrat" panose="00000500000000000000" pitchFamily="2" charset="0"/>
              </a:rPr>
              <a:t>ă</a:t>
            </a:r>
            <a:r>
              <a:rPr lang="it-IT" sz="1100" dirty="0">
                <a:solidFill>
                  <a:schemeClr val="bg1"/>
                </a:solidFill>
                <a:latin typeface="Montserrat" panose="00000500000000000000" pitchFamily="2" charset="0"/>
              </a:rPr>
              <a:t>rii se va </a:t>
            </a:r>
            <a:r>
              <a:rPr lang="ro-RO" sz="1100" dirty="0">
                <a:solidFill>
                  <a:schemeClr val="bg1"/>
                </a:solidFill>
                <a:latin typeface="Montserrat" panose="00000500000000000000" pitchFamily="2" charset="0"/>
              </a:rPr>
              <a:t>î</a:t>
            </a:r>
            <a:r>
              <a:rPr lang="it-IT" sz="1100" dirty="0">
                <a:solidFill>
                  <a:schemeClr val="bg1"/>
                </a:solidFill>
                <a:latin typeface="Montserrat" panose="00000500000000000000" pitchFamily="2" charset="0"/>
              </a:rPr>
              <a:t>nc</a:t>
            </a:r>
            <a:r>
              <a:rPr lang="ro-RO" sz="1100" dirty="0">
                <a:solidFill>
                  <a:schemeClr val="bg1"/>
                </a:solidFill>
                <a:latin typeface="Montserrat" panose="00000500000000000000" pitchFamily="2" charset="0"/>
              </a:rPr>
              <a:t>ă</a:t>
            </a:r>
            <a:r>
              <a:rPr lang="it-IT" sz="1100" dirty="0">
                <a:solidFill>
                  <a:schemeClr val="bg1"/>
                </a:solidFill>
                <a:latin typeface="Montserrat" panose="00000500000000000000" pitchFamily="2" charset="0"/>
              </a:rPr>
              <a:t>rca pagina cu rezultatele.</a:t>
            </a:r>
          </a:p>
          <a:p>
            <a:pPr algn="just"/>
            <a:endParaRPr lang="ro-RO" sz="1600" dirty="0">
              <a:latin typeface="Montserrat" panose="0000050000000000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857DAC-14AD-48E3-93A4-8B5E5554239A}"/>
              </a:ext>
            </a:extLst>
          </p:cNvPr>
          <p:cNvSpPr txBox="1"/>
          <p:nvPr/>
        </p:nvSpPr>
        <p:spPr>
          <a:xfrm>
            <a:off x="614168" y="521126"/>
            <a:ext cx="113864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>
                <a:solidFill>
                  <a:srgbClr val="92D050"/>
                </a:solidFill>
                <a:latin typeface="Montserrat" panose="00000500000000000000" pitchFamily="2" charset="0"/>
              </a:rPr>
              <a:t>Cerința</a:t>
            </a:r>
            <a:r>
              <a:rPr lang="ro-RO" sz="1400" b="1" dirty="0">
                <a:solidFill>
                  <a:srgbClr val="92D050"/>
                </a:solidFill>
                <a:latin typeface="Montserrat" panose="00000500000000000000" pitchFamily="2" charset="0"/>
              </a:rPr>
              <a:t> 2</a:t>
            </a:r>
            <a:r>
              <a:rPr lang="en-US" sz="1400" b="1" dirty="0">
                <a:solidFill>
                  <a:srgbClr val="92D050"/>
                </a:solidFill>
                <a:latin typeface="Montserrat" panose="00000500000000000000" pitchFamily="2" charset="0"/>
              </a:rPr>
              <a:t> de business -„</a:t>
            </a:r>
            <a:r>
              <a:rPr lang="en-US" sz="1400" b="1" dirty="0" err="1">
                <a:solidFill>
                  <a:srgbClr val="92D050"/>
                </a:solidFill>
                <a:latin typeface="Montserrat" panose="00000500000000000000" pitchFamily="2" charset="0"/>
              </a:rPr>
              <a:t>În</a:t>
            </a:r>
            <a:r>
              <a:rPr lang="en-US" sz="1400" b="1" dirty="0">
                <a:solidFill>
                  <a:srgbClr val="92D050"/>
                </a:solidFill>
                <a:latin typeface="Montserrat" panose="00000500000000000000" pitchFamily="2" charset="0"/>
              </a:rPr>
              <a:t> </a:t>
            </a:r>
            <a:r>
              <a:rPr lang="en-US" sz="1400" b="1" dirty="0" err="1">
                <a:solidFill>
                  <a:srgbClr val="92D050"/>
                </a:solidFill>
                <a:latin typeface="Montserrat" panose="00000500000000000000" pitchFamily="2" charset="0"/>
              </a:rPr>
              <a:t>calitate</a:t>
            </a:r>
            <a:r>
              <a:rPr lang="en-US" sz="1400" b="1" dirty="0">
                <a:solidFill>
                  <a:srgbClr val="92D050"/>
                </a:solidFill>
                <a:latin typeface="Montserrat" panose="00000500000000000000" pitchFamily="2" charset="0"/>
              </a:rPr>
              <a:t> de </a:t>
            </a:r>
            <a:r>
              <a:rPr lang="en-US" sz="1400" b="1" dirty="0" err="1">
                <a:solidFill>
                  <a:srgbClr val="92D050"/>
                </a:solidFill>
                <a:latin typeface="Montserrat" panose="00000500000000000000" pitchFamily="2" charset="0"/>
              </a:rPr>
              <a:t>utilizator</a:t>
            </a:r>
            <a:r>
              <a:rPr lang="en-US" sz="1400" b="1" dirty="0">
                <a:solidFill>
                  <a:srgbClr val="92D050"/>
                </a:solidFill>
                <a:latin typeface="Montserrat" panose="00000500000000000000" pitchFamily="2" charset="0"/>
              </a:rPr>
              <a:t>, </a:t>
            </a:r>
            <a:r>
              <a:rPr lang="en-US" sz="1400" b="1" dirty="0" err="1">
                <a:solidFill>
                  <a:srgbClr val="92D050"/>
                </a:solidFill>
                <a:latin typeface="Montserrat" panose="00000500000000000000" pitchFamily="2" charset="0"/>
              </a:rPr>
              <a:t>vreau</a:t>
            </a:r>
            <a:r>
              <a:rPr lang="en-US" sz="1400" b="1" dirty="0">
                <a:solidFill>
                  <a:srgbClr val="92D050"/>
                </a:solidFill>
                <a:latin typeface="Montserrat" panose="00000500000000000000" pitchFamily="2" charset="0"/>
              </a:rPr>
              <a:t> s</a:t>
            </a:r>
            <a:r>
              <a:rPr lang="ro-RO" sz="1400" b="1" dirty="0">
                <a:solidFill>
                  <a:srgbClr val="92D050"/>
                </a:solidFill>
                <a:latin typeface="Montserrat" panose="00000500000000000000" pitchFamily="2" charset="0"/>
              </a:rPr>
              <a:t>ă</a:t>
            </a:r>
            <a:r>
              <a:rPr lang="en-US" sz="1400" b="1" dirty="0">
                <a:solidFill>
                  <a:srgbClr val="92D050"/>
                </a:solidFill>
                <a:latin typeface="Montserrat" panose="00000500000000000000" pitchFamily="2" charset="0"/>
              </a:rPr>
              <a:t> pot c</a:t>
            </a:r>
            <a:r>
              <a:rPr lang="ro-RO" sz="1400" b="1" dirty="0">
                <a:solidFill>
                  <a:srgbClr val="92D050"/>
                </a:solidFill>
                <a:latin typeface="Montserrat" panose="00000500000000000000" pitchFamily="2" charset="0"/>
              </a:rPr>
              <a:t>ă</a:t>
            </a:r>
            <a:r>
              <a:rPr lang="en-US" sz="1400" b="1" dirty="0">
                <a:solidFill>
                  <a:srgbClr val="92D050"/>
                </a:solidFill>
                <a:latin typeface="Montserrat" panose="00000500000000000000" pitchFamily="2" charset="0"/>
              </a:rPr>
              <a:t>uta </a:t>
            </a:r>
            <a:r>
              <a:rPr lang="en-US" sz="1400" b="1" dirty="0" err="1">
                <a:solidFill>
                  <a:srgbClr val="92D050"/>
                </a:solidFill>
                <a:latin typeface="Montserrat" panose="00000500000000000000" pitchFamily="2" charset="0"/>
              </a:rPr>
              <a:t>loca</a:t>
            </a:r>
            <a:r>
              <a:rPr lang="ro-RO" sz="1400" b="1" dirty="0">
                <a:solidFill>
                  <a:srgbClr val="92D050"/>
                </a:solidFill>
                <a:latin typeface="Montserrat" panose="00000500000000000000" pitchFamily="2" charset="0"/>
              </a:rPr>
              <a:t>ț</a:t>
            </a:r>
            <a:r>
              <a:rPr lang="en-US" sz="1400" b="1" dirty="0">
                <a:solidFill>
                  <a:srgbClr val="92D050"/>
                </a:solidFill>
                <a:latin typeface="Montserrat" panose="00000500000000000000" pitchFamily="2" charset="0"/>
              </a:rPr>
              <a:t>ii </a:t>
            </a:r>
            <a:r>
              <a:rPr lang="en-US" sz="1400" b="1" dirty="0" err="1">
                <a:solidFill>
                  <a:srgbClr val="92D050"/>
                </a:solidFill>
                <a:latin typeface="Montserrat" panose="00000500000000000000" pitchFamily="2" charset="0"/>
              </a:rPr>
              <a:t>disponibile</a:t>
            </a:r>
            <a:r>
              <a:rPr lang="ro-RO" sz="1400" b="1" dirty="0">
                <a:solidFill>
                  <a:srgbClr val="92D050"/>
                </a:solidFill>
                <a:latin typeface="Montserrat" panose="00000500000000000000" pitchFamily="2" charset="0"/>
              </a:rPr>
              <a:t> conform câmpurilor </a:t>
            </a:r>
            <a:r>
              <a:rPr lang="ro-RO" sz="1400" b="1" dirty="0">
                <a:solidFill>
                  <a:schemeClr val="bg1"/>
                </a:solidFill>
                <a:latin typeface="Montserrat" panose="00000500000000000000" pitchFamily="2" charset="0"/>
              </a:rPr>
              <a:t>selectate</a:t>
            </a:r>
            <a:r>
              <a:rPr lang="ro-RO" sz="1400" b="1" dirty="0">
                <a:solidFill>
                  <a:srgbClr val="92D050"/>
                </a:solidFill>
                <a:latin typeface="Montserrat" panose="00000500000000000000" pitchFamily="2" charset="0"/>
              </a:rPr>
              <a:t>.</a:t>
            </a:r>
            <a:r>
              <a:rPr lang="en-US" sz="1400" b="1" dirty="0">
                <a:solidFill>
                  <a:srgbClr val="92D050"/>
                </a:solidFill>
                <a:latin typeface="Montserrat" panose="00000500000000000000" pitchFamily="2" charset="0"/>
              </a:rPr>
              <a:t>”</a:t>
            </a:r>
          </a:p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229601-D2BF-4E5F-9721-834DF53E9594}"/>
              </a:ext>
            </a:extLst>
          </p:cNvPr>
          <p:cNvSpPr txBox="1"/>
          <p:nvPr/>
        </p:nvSpPr>
        <p:spPr>
          <a:xfrm>
            <a:off x="548565" y="1140663"/>
            <a:ext cx="11157311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00000"/>
              </a:lnSpc>
              <a:spcBef>
                <a:spcPts val="0"/>
              </a:spcBef>
            </a:pPr>
            <a:r>
              <a:rPr lang="ro-RO" sz="1100" dirty="0">
                <a:solidFill>
                  <a:schemeClr val="bg1"/>
                </a:solidFill>
                <a:latin typeface="Montserrat" panose="00000500000000000000" pitchFamily="2" charset="0"/>
              </a:rPr>
              <a:t>DESCRIERE: Î</a:t>
            </a:r>
            <a:r>
              <a:rPr lang="en-US" sz="1100" dirty="0">
                <a:solidFill>
                  <a:schemeClr val="bg1"/>
                </a:solidFill>
                <a:latin typeface="Montserrat" panose="00000500000000000000" pitchFamily="2" charset="0"/>
              </a:rPr>
              <a:t>n </a:t>
            </a:r>
            <a:r>
              <a:rPr lang="en-US" sz="1100" dirty="0" err="1">
                <a:solidFill>
                  <a:schemeClr val="bg1"/>
                </a:solidFill>
                <a:latin typeface="Montserrat" panose="00000500000000000000" pitchFamily="2" charset="0"/>
              </a:rPr>
              <a:t>procesul</a:t>
            </a:r>
            <a:r>
              <a:rPr lang="en-US" sz="1100" dirty="0">
                <a:solidFill>
                  <a:schemeClr val="bg1"/>
                </a:solidFill>
                <a:latin typeface="Montserrat" panose="00000500000000000000" pitchFamily="2" charset="0"/>
              </a:rPr>
              <a:t> de c</a:t>
            </a:r>
            <a:r>
              <a:rPr lang="ro-RO" sz="1100" dirty="0">
                <a:solidFill>
                  <a:schemeClr val="bg1"/>
                </a:solidFill>
                <a:latin typeface="Montserrat" panose="00000500000000000000" pitchFamily="2" charset="0"/>
              </a:rPr>
              <a:t>ă</a:t>
            </a:r>
            <a:r>
              <a:rPr lang="en-US" sz="1100" dirty="0" err="1">
                <a:solidFill>
                  <a:schemeClr val="bg1"/>
                </a:solidFill>
                <a:latin typeface="Montserrat" panose="00000500000000000000" pitchFamily="2" charset="0"/>
              </a:rPr>
              <a:t>utare</a:t>
            </a:r>
            <a:r>
              <a:rPr lang="en-US" sz="1100" dirty="0">
                <a:solidFill>
                  <a:schemeClr val="bg1"/>
                </a:solidFill>
                <a:latin typeface="Montserrat" panose="00000500000000000000" pitchFamily="2" charset="0"/>
              </a:rPr>
              <a:t> a </a:t>
            </a:r>
            <a:r>
              <a:rPr lang="en-US" sz="1100" dirty="0" err="1">
                <a:solidFill>
                  <a:schemeClr val="bg1"/>
                </a:solidFill>
                <a:latin typeface="Montserrat" panose="00000500000000000000" pitchFamily="2" charset="0"/>
              </a:rPr>
              <a:t>unei</a:t>
            </a:r>
            <a:r>
              <a:rPr lang="en-US" sz="11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Montserrat" panose="00000500000000000000" pitchFamily="2" charset="0"/>
              </a:rPr>
              <a:t>loca</a:t>
            </a:r>
            <a:r>
              <a:rPr lang="ro-RO" sz="1100" dirty="0">
                <a:solidFill>
                  <a:schemeClr val="bg1"/>
                </a:solidFill>
                <a:latin typeface="Montserrat" panose="00000500000000000000" pitchFamily="2" charset="0"/>
              </a:rPr>
              <a:t>ț</a:t>
            </a:r>
            <a:r>
              <a:rPr lang="en-US" sz="1100" dirty="0">
                <a:solidFill>
                  <a:schemeClr val="bg1"/>
                </a:solidFill>
                <a:latin typeface="Montserrat" panose="00000500000000000000" pitchFamily="2" charset="0"/>
              </a:rPr>
              <a:t>ii </a:t>
            </a:r>
            <a:r>
              <a:rPr lang="ro-RO" sz="1100" dirty="0">
                <a:solidFill>
                  <a:schemeClr val="bg1"/>
                </a:solidFill>
                <a:latin typeface="Montserrat" panose="00000500000000000000" pitchFamily="2" charset="0"/>
              </a:rPr>
              <a:t>î</a:t>
            </a:r>
            <a:r>
              <a:rPr lang="en-US" sz="1100" dirty="0">
                <a:solidFill>
                  <a:schemeClr val="bg1"/>
                </a:solidFill>
                <a:latin typeface="Montserrat" panose="00000500000000000000" pitchFamily="2" charset="0"/>
              </a:rPr>
              <a:t>n </a:t>
            </a:r>
            <a:r>
              <a:rPr lang="en-US" sz="1100" dirty="0" err="1">
                <a:solidFill>
                  <a:schemeClr val="bg1"/>
                </a:solidFill>
                <a:latin typeface="Montserrat" panose="00000500000000000000" pitchFamily="2" charset="0"/>
              </a:rPr>
              <a:t>aplica</a:t>
            </a:r>
            <a:r>
              <a:rPr lang="ro-RO" sz="1100" dirty="0">
                <a:solidFill>
                  <a:schemeClr val="bg1"/>
                </a:solidFill>
                <a:latin typeface="Montserrat" panose="00000500000000000000" pitchFamily="2" charset="0"/>
              </a:rPr>
              <a:t>ț</a:t>
            </a:r>
            <a:r>
              <a:rPr lang="en-US" sz="1100" dirty="0" err="1">
                <a:solidFill>
                  <a:schemeClr val="bg1"/>
                </a:solidFill>
                <a:latin typeface="Montserrat" panose="00000500000000000000" pitchFamily="2" charset="0"/>
              </a:rPr>
              <a:t>ia</a:t>
            </a:r>
            <a:r>
              <a:rPr lang="en-US" sz="1100" dirty="0">
                <a:solidFill>
                  <a:schemeClr val="bg1"/>
                </a:solidFill>
                <a:latin typeface="Montserrat" panose="00000500000000000000" pitchFamily="2" charset="0"/>
              </a:rPr>
              <a:t> Airbnb, la sec</a:t>
            </a:r>
            <a:r>
              <a:rPr lang="ro-RO" sz="1100" dirty="0">
                <a:solidFill>
                  <a:schemeClr val="bg1"/>
                </a:solidFill>
                <a:latin typeface="Montserrat" panose="00000500000000000000" pitchFamily="2" charset="0"/>
              </a:rPr>
              <a:t>ț</a:t>
            </a:r>
            <a:r>
              <a:rPr lang="en-US" sz="1100" dirty="0" err="1">
                <a:solidFill>
                  <a:schemeClr val="bg1"/>
                </a:solidFill>
                <a:latin typeface="Montserrat" panose="00000500000000000000" pitchFamily="2" charset="0"/>
              </a:rPr>
              <a:t>iunea</a:t>
            </a:r>
            <a:r>
              <a:rPr lang="en-US" sz="1100" dirty="0">
                <a:solidFill>
                  <a:schemeClr val="bg1"/>
                </a:solidFill>
                <a:latin typeface="Montserrat" panose="00000500000000000000" pitchFamily="2" charset="0"/>
              </a:rPr>
              <a:t> “Home” se </a:t>
            </a:r>
            <a:r>
              <a:rPr lang="en-US" sz="1100" dirty="0" err="1">
                <a:solidFill>
                  <a:schemeClr val="bg1"/>
                </a:solidFill>
                <a:latin typeface="Montserrat" panose="00000500000000000000" pitchFamily="2" charset="0"/>
              </a:rPr>
              <a:t>completeaz</a:t>
            </a:r>
            <a:r>
              <a:rPr lang="ro-RO" sz="1100" dirty="0">
                <a:solidFill>
                  <a:schemeClr val="bg1"/>
                </a:solidFill>
                <a:latin typeface="Montserrat" panose="00000500000000000000" pitchFamily="2" charset="0"/>
              </a:rPr>
              <a:t>ă</a:t>
            </a:r>
            <a:r>
              <a:rPr lang="en-US" sz="1100" dirty="0">
                <a:solidFill>
                  <a:schemeClr val="bg1"/>
                </a:solidFill>
                <a:latin typeface="Montserrat" panose="00000500000000000000" pitchFamily="2" charset="0"/>
              </a:rPr>
              <a:t> c</a:t>
            </a:r>
            <a:r>
              <a:rPr lang="ro-RO" sz="1100" dirty="0">
                <a:solidFill>
                  <a:schemeClr val="bg1"/>
                </a:solidFill>
                <a:latin typeface="Montserrat" panose="00000500000000000000" pitchFamily="2" charset="0"/>
              </a:rPr>
              <a:t>â</a:t>
            </a:r>
            <a:r>
              <a:rPr lang="en-US" sz="1100" dirty="0" err="1">
                <a:solidFill>
                  <a:schemeClr val="bg1"/>
                </a:solidFill>
                <a:latin typeface="Montserrat" panose="00000500000000000000" pitchFamily="2" charset="0"/>
              </a:rPr>
              <a:t>mpurile</a:t>
            </a:r>
            <a:r>
              <a:rPr lang="en-US" sz="1100" dirty="0">
                <a:solidFill>
                  <a:schemeClr val="bg1"/>
                </a:solidFill>
                <a:latin typeface="Montserrat" panose="00000500000000000000" pitchFamily="2" charset="0"/>
              </a:rPr>
              <a:t> de </a:t>
            </a:r>
            <a:r>
              <a:rPr lang="en-US" sz="1100" dirty="0" err="1">
                <a:solidFill>
                  <a:schemeClr val="bg1"/>
                </a:solidFill>
                <a:latin typeface="Montserrat" panose="00000500000000000000" pitchFamily="2" charset="0"/>
              </a:rPr>
              <a:t>selec</a:t>
            </a:r>
            <a:r>
              <a:rPr lang="ro-RO" sz="1100" dirty="0">
                <a:solidFill>
                  <a:schemeClr val="bg1"/>
                </a:solidFill>
                <a:latin typeface="Montserrat" panose="00000500000000000000" pitchFamily="2" charset="0"/>
              </a:rPr>
              <a:t>ț</a:t>
            </a:r>
            <a:r>
              <a:rPr lang="en-US" sz="1100" dirty="0" err="1">
                <a:solidFill>
                  <a:schemeClr val="bg1"/>
                </a:solidFill>
                <a:latin typeface="Montserrat" panose="00000500000000000000" pitchFamily="2" charset="0"/>
              </a:rPr>
              <a:t>ie</a:t>
            </a:r>
            <a:r>
              <a:rPr lang="en-US" sz="1100" dirty="0">
                <a:solidFill>
                  <a:schemeClr val="bg1"/>
                </a:solidFill>
                <a:latin typeface="Montserrat" panose="00000500000000000000" pitchFamily="2" charset="0"/>
              </a:rPr>
              <a:t> a </a:t>
            </a:r>
            <a:r>
              <a:rPr lang="en-US" sz="1100" dirty="0" err="1">
                <a:solidFill>
                  <a:schemeClr val="bg1"/>
                </a:solidFill>
                <a:latin typeface="Montserrat" panose="00000500000000000000" pitchFamily="2" charset="0"/>
              </a:rPr>
              <a:t>unei</a:t>
            </a:r>
            <a:r>
              <a:rPr lang="en-US" sz="11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Montserrat" panose="00000500000000000000" pitchFamily="2" charset="0"/>
              </a:rPr>
              <a:t>loca</a:t>
            </a:r>
            <a:r>
              <a:rPr lang="ro-RO" sz="1100" dirty="0">
                <a:solidFill>
                  <a:schemeClr val="bg1"/>
                </a:solidFill>
                <a:latin typeface="Montserrat" panose="00000500000000000000" pitchFamily="2" charset="0"/>
              </a:rPr>
              <a:t>ț</a:t>
            </a:r>
            <a:r>
              <a:rPr lang="en-US" sz="1100" dirty="0">
                <a:solidFill>
                  <a:schemeClr val="bg1"/>
                </a:solidFill>
                <a:latin typeface="Montserrat" panose="00000500000000000000" pitchFamily="2" charset="0"/>
              </a:rPr>
              <a:t>ii, data de “Check-in”, data de “Check-out” </a:t>
            </a:r>
            <a:r>
              <a:rPr lang="ro-RO" sz="1100" dirty="0">
                <a:solidFill>
                  <a:schemeClr val="bg1"/>
                </a:solidFill>
                <a:latin typeface="Montserrat" panose="00000500000000000000" pitchFamily="2" charset="0"/>
              </a:rPr>
              <a:t>și</a:t>
            </a:r>
            <a:r>
              <a:rPr lang="en-US" sz="1100" dirty="0">
                <a:solidFill>
                  <a:schemeClr val="bg1"/>
                </a:solidFill>
                <a:latin typeface="Montserrat" panose="00000500000000000000" pitchFamily="2" charset="0"/>
              </a:rPr>
              <a:t> sec</a:t>
            </a:r>
            <a:r>
              <a:rPr lang="ro-RO" sz="1100" dirty="0">
                <a:solidFill>
                  <a:schemeClr val="bg1"/>
                </a:solidFill>
                <a:latin typeface="Montserrat" panose="00000500000000000000" pitchFamily="2" charset="0"/>
              </a:rPr>
              <a:t>ț</a:t>
            </a:r>
            <a:r>
              <a:rPr lang="en-US" sz="1100" dirty="0" err="1">
                <a:solidFill>
                  <a:schemeClr val="bg1"/>
                </a:solidFill>
                <a:latin typeface="Montserrat" panose="00000500000000000000" pitchFamily="2" charset="0"/>
              </a:rPr>
              <a:t>iunea</a:t>
            </a:r>
            <a:r>
              <a:rPr lang="en-US" sz="1100" dirty="0">
                <a:solidFill>
                  <a:schemeClr val="bg1"/>
                </a:solidFill>
                <a:latin typeface="Montserrat" panose="00000500000000000000" pitchFamily="2" charset="0"/>
              </a:rPr>
              <a:t> “Guests” </a:t>
            </a:r>
            <a:r>
              <a:rPr lang="en-US" sz="1100" dirty="0" err="1">
                <a:solidFill>
                  <a:schemeClr val="bg1"/>
                </a:solidFill>
                <a:latin typeface="Montserrat" panose="00000500000000000000" pitchFamily="2" charset="0"/>
              </a:rPr>
              <a:t>unde</a:t>
            </a:r>
            <a:r>
              <a:rPr lang="en-US" sz="1100" dirty="0">
                <a:solidFill>
                  <a:schemeClr val="bg1"/>
                </a:solidFill>
                <a:latin typeface="Montserrat" panose="00000500000000000000" pitchFamily="2" charset="0"/>
              </a:rPr>
              <a:t> se </a:t>
            </a:r>
            <a:r>
              <a:rPr lang="en-US" sz="1100" dirty="0" err="1">
                <a:solidFill>
                  <a:schemeClr val="bg1"/>
                </a:solidFill>
                <a:latin typeface="Montserrat" panose="00000500000000000000" pitchFamily="2" charset="0"/>
              </a:rPr>
              <a:t>va</a:t>
            </a:r>
            <a:r>
              <a:rPr lang="en-US" sz="1100" dirty="0">
                <a:solidFill>
                  <a:schemeClr val="bg1"/>
                </a:solidFill>
                <a:latin typeface="Montserrat" panose="00000500000000000000" pitchFamily="2" charset="0"/>
              </a:rPr>
              <a:t> selecta </a:t>
            </a:r>
            <a:r>
              <a:rPr lang="en-US" sz="1100" dirty="0" err="1">
                <a:solidFill>
                  <a:schemeClr val="bg1"/>
                </a:solidFill>
                <a:latin typeface="Montserrat" panose="00000500000000000000" pitchFamily="2" charset="0"/>
              </a:rPr>
              <a:t>statutul</a:t>
            </a:r>
            <a:r>
              <a:rPr lang="en-US" sz="11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Montserrat" panose="00000500000000000000" pitchFamily="2" charset="0"/>
              </a:rPr>
              <a:t>personei</a:t>
            </a:r>
            <a:r>
              <a:rPr lang="en-US" sz="11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ro-RO" sz="1100" dirty="0">
                <a:solidFill>
                  <a:schemeClr val="bg1"/>
                </a:solidFill>
                <a:latin typeface="Montserrat" panose="00000500000000000000" pitchFamily="2" charset="0"/>
              </a:rPr>
              <a:t>ș</a:t>
            </a:r>
            <a:r>
              <a:rPr lang="en-US" sz="1100" dirty="0" err="1">
                <a:solidFill>
                  <a:schemeClr val="bg1"/>
                </a:solidFill>
                <a:latin typeface="Montserrat" panose="00000500000000000000" pitchFamily="2" charset="0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Montserrat" panose="00000500000000000000" pitchFamily="2" charset="0"/>
              </a:rPr>
              <a:t> num</a:t>
            </a:r>
            <a:r>
              <a:rPr lang="ro-RO" sz="1100" dirty="0">
                <a:solidFill>
                  <a:schemeClr val="bg1"/>
                </a:solidFill>
                <a:latin typeface="Montserrat" panose="00000500000000000000" pitchFamily="2" charset="0"/>
              </a:rPr>
              <a:t>ă</a:t>
            </a:r>
            <a:r>
              <a:rPr lang="en-US" sz="1100" dirty="0" err="1">
                <a:solidFill>
                  <a:schemeClr val="bg1"/>
                </a:solidFill>
                <a:latin typeface="Montserrat" panose="00000500000000000000" pitchFamily="2" charset="0"/>
              </a:rPr>
              <a:t>rul</a:t>
            </a:r>
            <a:r>
              <a:rPr lang="en-US" sz="11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Montserrat" panose="00000500000000000000" pitchFamily="2" charset="0"/>
              </a:rPr>
              <a:t>persoanelor</a:t>
            </a:r>
            <a:r>
              <a:rPr lang="en-US" sz="1100" dirty="0">
                <a:solidFill>
                  <a:schemeClr val="bg1"/>
                </a:solidFill>
                <a:latin typeface="Montserrat" panose="00000500000000000000" pitchFamily="2" charset="0"/>
              </a:rPr>
              <a:t>.</a:t>
            </a:r>
            <a:r>
              <a:rPr lang="ro-RO" sz="1100" dirty="0">
                <a:solidFill>
                  <a:schemeClr val="bg1"/>
                </a:solidFill>
                <a:latin typeface="Montserrat" panose="00000500000000000000" pitchFamily="2" charset="0"/>
              </a:rPr>
              <a:t> Î</a:t>
            </a:r>
            <a:r>
              <a:rPr lang="en-US" sz="1100" dirty="0">
                <a:solidFill>
                  <a:schemeClr val="bg1"/>
                </a:solidFill>
                <a:latin typeface="Montserrat" panose="00000500000000000000" pitchFamily="2" charset="0"/>
              </a:rPr>
              <a:t>n c</a:t>
            </a:r>
            <a:r>
              <a:rPr lang="ro-RO" sz="1100" dirty="0">
                <a:solidFill>
                  <a:schemeClr val="bg1"/>
                </a:solidFill>
                <a:latin typeface="Montserrat" panose="00000500000000000000" pitchFamily="2" charset="0"/>
              </a:rPr>
              <a:t>â</a:t>
            </a:r>
            <a:r>
              <a:rPr lang="en-US" sz="1100" dirty="0" err="1">
                <a:solidFill>
                  <a:schemeClr val="bg1"/>
                </a:solidFill>
                <a:latin typeface="Montserrat" panose="00000500000000000000" pitchFamily="2" charset="0"/>
              </a:rPr>
              <a:t>mpul</a:t>
            </a:r>
            <a:r>
              <a:rPr lang="en-US" sz="1100" dirty="0">
                <a:solidFill>
                  <a:schemeClr val="bg1"/>
                </a:solidFill>
                <a:latin typeface="Montserrat" panose="00000500000000000000" pitchFamily="2" charset="0"/>
              </a:rPr>
              <a:t> de c</a:t>
            </a:r>
            <a:r>
              <a:rPr lang="ro-RO" sz="1100" dirty="0">
                <a:solidFill>
                  <a:schemeClr val="bg1"/>
                </a:solidFill>
                <a:latin typeface="Montserrat" panose="00000500000000000000" pitchFamily="2" charset="0"/>
              </a:rPr>
              <a:t>ă</a:t>
            </a:r>
            <a:r>
              <a:rPr lang="en-US" sz="1100" dirty="0" err="1">
                <a:solidFill>
                  <a:schemeClr val="bg1"/>
                </a:solidFill>
                <a:latin typeface="Montserrat" panose="00000500000000000000" pitchFamily="2" charset="0"/>
              </a:rPr>
              <a:t>utare</a:t>
            </a:r>
            <a:r>
              <a:rPr lang="en-US" sz="1100" dirty="0">
                <a:solidFill>
                  <a:schemeClr val="bg1"/>
                </a:solidFill>
                <a:latin typeface="Montserrat" panose="00000500000000000000" pitchFamily="2" charset="0"/>
              </a:rPr>
              <a:t> a </a:t>
            </a:r>
            <a:r>
              <a:rPr lang="en-US" sz="1100" dirty="0" err="1">
                <a:solidFill>
                  <a:schemeClr val="bg1"/>
                </a:solidFill>
                <a:latin typeface="Montserrat" panose="00000500000000000000" pitchFamily="2" charset="0"/>
              </a:rPr>
              <a:t>destina</a:t>
            </a:r>
            <a:r>
              <a:rPr lang="ro-RO" sz="1100" dirty="0">
                <a:solidFill>
                  <a:schemeClr val="bg1"/>
                </a:solidFill>
                <a:latin typeface="Montserrat" panose="00000500000000000000" pitchFamily="2" charset="0"/>
              </a:rPr>
              <a:t>ț</a:t>
            </a:r>
            <a:r>
              <a:rPr lang="en-US" sz="1100" dirty="0" err="1">
                <a:solidFill>
                  <a:schemeClr val="bg1"/>
                </a:solidFill>
                <a:latin typeface="Montserrat" panose="00000500000000000000" pitchFamily="2" charset="0"/>
              </a:rPr>
              <a:t>iei</a:t>
            </a:r>
            <a:r>
              <a:rPr lang="en-US" sz="1100" dirty="0">
                <a:solidFill>
                  <a:schemeClr val="bg1"/>
                </a:solidFill>
                <a:latin typeface="Montserrat" panose="00000500000000000000" pitchFamily="2" charset="0"/>
              </a:rPr>
              <a:t> , </a:t>
            </a:r>
            <a:r>
              <a:rPr lang="en-US" sz="1100" dirty="0" err="1">
                <a:solidFill>
                  <a:schemeClr val="bg1"/>
                </a:solidFill>
                <a:latin typeface="Montserrat" panose="00000500000000000000" pitchFamily="2" charset="0"/>
              </a:rPr>
              <a:t>utilizatorul</a:t>
            </a:r>
            <a:r>
              <a:rPr lang="en-US" sz="11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Montserrat" panose="00000500000000000000" pitchFamily="2" charset="0"/>
              </a:rPr>
              <a:t>trebuie</a:t>
            </a:r>
            <a:r>
              <a:rPr lang="en-US" sz="1100" dirty="0">
                <a:solidFill>
                  <a:schemeClr val="bg1"/>
                </a:solidFill>
                <a:latin typeface="Montserrat" panose="00000500000000000000" pitchFamily="2" charset="0"/>
              </a:rPr>
              <a:t> s</a:t>
            </a:r>
            <a:r>
              <a:rPr lang="ro-RO" sz="1100" dirty="0">
                <a:solidFill>
                  <a:schemeClr val="bg1"/>
                </a:solidFill>
                <a:latin typeface="Montserrat" panose="00000500000000000000" pitchFamily="2" charset="0"/>
              </a:rPr>
              <a:t>ă</a:t>
            </a:r>
            <a:r>
              <a:rPr lang="en-US" sz="11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Montserrat" panose="00000500000000000000" pitchFamily="2" charset="0"/>
              </a:rPr>
              <a:t>poat</a:t>
            </a:r>
            <a:r>
              <a:rPr lang="ro-RO" sz="1100" dirty="0">
                <a:solidFill>
                  <a:schemeClr val="bg1"/>
                </a:solidFill>
                <a:latin typeface="Montserrat" panose="00000500000000000000" pitchFamily="2" charset="0"/>
              </a:rPr>
              <a:t>ă</a:t>
            </a:r>
            <a:r>
              <a:rPr lang="en-US" sz="1100" dirty="0">
                <a:solidFill>
                  <a:schemeClr val="bg1"/>
                </a:solidFill>
                <a:latin typeface="Montserrat" panose="00000500000000000000" pitchFamily="2" charset="0"/>
              </a:rPr>
              <a:t> s</a:t>
            </a:r>
            <a:r>
              <a:rPr lang="ro-RO" sz="1100" dirty="0">
                <a:solidFill>
                  <a:schemeClr val="bg1"/>
                </a:solidFill>
                <a:latin typeface="Montserrat" panose="00000500000000000000" pitchFamily="2" charset="0"/>
              </a:rPr>
              <a:t>ă</a:t>
            </a:r>
            <a:r>
              <a:rPr lang="en-US" sz="11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Montserrat" panose="00000500000000000000" pitchFamily="2" charset="0"/>
              </a:rPr>
              <a:t>aleag</a:t>
            </a:r>
            <a:r>
              <a:rPr lang="ro-RO" sz="1100" dirty="0">
                <a:solidFill>
                  <a:schemeClr val="bg1"/>
                </a:solidFill>
                <a:latin typeface="Montserrat" panose="00000500000000000000" pitchFamily="2" charset="0"/>
              </a:rPr>
              <a:t>ă</a:t>
            </a:r>
            <a:r>
              <a:rPr lang="en-US" sz="11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Montserrat" panose="00000500000000000000" pitchFamily="2" charset="0"/>
              </a:rPr>
              <a:t>destina</a:t>
            </a:r>
            <a:r>
              <a:rPr lang="ro-RO" sz="1100" dirty="0">
                <a:solidFill>
                  <a:schemeClr val="bg1"/>
                </a:solidFill>
                <a:latin typeface="Montserrat" panose="00000500000000000000" pitchFamily="2" charset="0"/>
              </a:rPr>
              <a:t>ț</a:t>
            </a:r>
            <a:r>
              <a:rPr lang="en-US" sz="1100" dirty="0" err="1">
                <a:solidFill>
                  <a:schemeClr val="bg1"/>
                </a:solidFill>
                <a:latin typeface="Montserrat" panose="00000500000000000000" pitchFamily="2" charset="0"/>
              </a:rPr>
              <a:t>ia</a:t>
            </a:r>
            <a:r>
              <a:rPr lang="en-US" sz="1100" dirty="0">
                <a:solidFill>
                  <a:schemeClr val="bg1"/>
                </a:solidFill>
                <a:latin typeface="Montserrat" panose="00000500000000000000" pitchFamily="2" charset="0"/>
              </a:rPr>
              <a:t> o data </a:t>
            </a:r>
            <a:r>
              <a:rPr lang="en-US" sz="1100" dirty="0" err="1">
                <a:solidFill>
                  <a:schemeClr val="bg1"/>
                </a:solidFill>
                <a:latin typeface="Montserrat" panose="00000500000000000000" pitchFamily="2" charset="0"/>
              </a:rPr>
              <a:t>introdusa</a:t>
            </a:r>
            <a:r>
              <a:rPr lang="en-US" sz="1100" dirty="0">
                <a:solidFill>
                  <a:schemeClr val="bg1"/>
                </a:solidFill>
                <a:latin typeface="Montserrat" panose="00000500000000000000" pitchFamily="2" charset="0"/>
              </a:rPr>
              <a:t>.</a:t>
            </a:r>
            <a:r>
              <a:rPr lang="ro-RO" sz="1100" dirty="0">
                <a:solidFill>
                  <a:schemeClr val="bg1"/>
                </a:solidFill>
                <a:latin typeface="Montserrat" panose="00000500000000000000" pitchFamily="2" charset="0"/>
              </a:rPr>
              <a:t> Î</a:t>
            </a:r>
            <a:r>
              <a:rPr lang="en-US" sz="1100" dirty="0">
                <a:solidFill>
                  <a:schemeClr val="bg1"/>
                </a:solidFill>
                <a:latin typeface="Montserrat" panose="00000500000000000000" pitchFamily="2" charset="0"/>
              </a:rPr>
              <a:t>n c</a:t>
            </a:r>
            <a:r>
              <a:rPr lang="ro-RO" sz="1100" dirty="0">
                <a:solidFill>
                  <a:schemeClr val="bg1"/>
                </a:solidFill>
                <a:latin typeface="Montserrat" panose="00000500000000000000" pitchFamily="2" charset="0"/>
              </a:rPr>
              <a:t>â</a:t>
            </a:r>
            <a:r>
              <a:rPr lang="en-US" sz="1100" dirty="0" err="1">
                <a:solidFill>
                  <a:schemeClr val="bg1"/>
                </a:solidFill>
                <a:latin typeface="Montserrat" panose="00000500000000000000" pitchFamily="2" charset="0"/>
              </a:rPr>
              <a:t>mpul</a:t>
            </a:r>
            <a:r>
              <a:rPr lang="en-US" sz="1100" dirty="0">
                <a:solidFill>
                  <a:schemeClr val="bg1"/>
                </a:solidFill>
                <a:latin typeface="Montserrat" panose="00000500000000000000" pitchFamily="2" charset="0"/>
              </a:rPr>
              <a:t> “Check-in” </a:t>
            </a:r>
            <a:r>
              <a:rPr lang="ro-RO" sz="1100" dirty="0">
                <a:solidFill>
                  <a:schemeClr val="bg1"/>
                </a:solidFill>
                <a:latin typeface="Montserrat" panose="00000500000000000000" pitchFamily="2" charset="0"/>
              </a:rPr>
              <a:t>ș</a:t>
            </a:r>
            <a:r>
              <a:rPr lang="en-US" sz="1100" dirty="0" err="1">
                <a:solidFill>
                  <a:schemeClr val="bg1"/>
                </a:solidFill>
                <a:latin typeface="Montserrat" panose="00000500000000000000" pitchFamily="2" charset="0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Montserrat" panose="00000500000000000000" pitchFamily="2" charset="0"/>
              </a:rPr>
              <a:t> “Check-</a:t>
            </a:r>
            <a:r>
              <a:rPr lang="en-US" sz="1100" dirty="0" err="1">
                <a:solidFill>
                  <a:schemeClr val="bg1"/>
                </a:solidFill>
                <a:latin typeface="Montserrat" panose="00000500000000000000" pitchFamily="2" charset="0"/>
              </a:rPr>
              <a:t>ou”t</a:t>
            </a:r>
            <a:r>
              <a:rPr lang="en-US" sz="11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Montserrat" panose="00000500000000000000" pitchFamily="2" charset="0"/>
              </a:rPr>
              <a:t>utilizatorul</a:t>
            </a:r>
            <a:r>
              <a:rPr lang="en-US" sz="11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Montserrat" panose="00000500000000000000" pitchFamily="2" charset="0"/>
              </a:rPr>
              <a:t>poate</a:t>
            </a:r>
            <a:r>
              <a:rPr lang="en-US" sz="1100" dirty="0">
                <a:solidFill>
                  <a:schemeClr val="bg1"/>
                </a:solidFill>
                <a:latin typeface="Montserrat" panose="00000500000000000000" pitchFamily="2" charset="0"/>
              </a:rPr>
              <a:t> s</a:t>
            </a:r>
            <a:r>
              <a:rPr lang="ro-RO" sz="1100" dirty="0">
                <a:solidFill>
                  <a:schemeClr val="bg1"/>
                </a:solidFill>
                <a:latin typeface="Montserrat" panose="00000500000000000000" pitchFamily="2" charset="0"/>
              </a:rPr>
              <a:t>ă</a:t>
            </a:r>
            <a:r>
              <a:rPr lang="en-US" sz="11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Montserrat" panose="00000500000000000000" pitchFamily="2" charset="0"/>
              </a:rPr>
              <a:t>deschid</a:t>
            </a:r>
            <a:r>
              <a:rPr lang="ro-RO" sz="1100" dirty="0">
                <a:solidFill>
                  <a:schemeClr val="bg1"/>
                </a:solidFill>
                <a:latin typeface="Montserrat" panose="00000500000000000000" pitchFamily="2" charset="0"/>
              </a:rPr>
              <a:t>ă</a:t>
            </a:r>
            <a:r>
              <a:rPr lang="en-US" sz="11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Montserrat" panose="00000500000000000000" pitchFamily="2" charset="0"/>
              </a:rPr>
              <a:t>calendarul</a:t>
            </a:r>
            <a:r>
              <a:rPr lang="en-US" sz="11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ro-RO" sz="1100" dirty="0">
                <a:solidFill>
                  <a:schemeClr val="bg1"/>
                </a:solidFill>
                <a:latin typeface="Montserrat" panose="00000500000000000000" pitchFamily="2" charset="0"/>
              </a:rPr>
              <a:t>ș</a:t>
            </a:r>
            <a:r>
              <a:rPr lang="en-US" sz="1100" dirty="0" err="1">
                <a:solidFill>
                  <a:schemeClr val="bg1"/>
                </a:solidFill>
                <a:latin typeface="Montserrat" panose="00000500000000000000" pitchFamily="2" charset="0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Montserrat" panose="00000500000000000000" pitchFamily="2" charset="0"/>
              </a:rPr>
              <a:t> s</a:t>
            </a:r>
            <a:r>
              <a:rPr lang="ro-RO" sz="1100" dirty="0">
                <a:solidFill>
                  <a:schemeClr val="bg1"/>
                </a:solidFill>
                <a:latin typeface="Montserrat" panose="00000500000000000000" pitchFamily="2" charset="0"/>
              </a:rPr>
              <a:t>ă</a:t>
            </a:r>
            <a:r>
              <a:rPr lang="en-US" sz="11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Montserrat" panose="00000500000000000000" pitchFamily="2" charset="0"/>
              </a:rPr>
              <a:t>selecteze</a:t>
            </a:r>
            <a:r>
              <a:rPr lang="en-US" sz="11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Montserrat" panose="00000500000000000000" pitchFamily="2" charset="0"/>
              </a:rPr>
              <a:t>datele</a:t>
            </a:r>
            <a:r>
              <a:rPr lang="en-US" sz="1100" dirty="0">
                <a:solidFill>
                  <a:schemeClr val="bg1"/>
                </a:solidFill>
                <a:latin typeface="Montserrat" panose="00000500000000000000" pitchFamily="2" charset="0"/>
              </a:rPr>
              <a:t>.</a:t>
            </a:r>
            <a:r>
              <a:rPr lang="ro-RO" sz="11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1100" dirty="0">
                <a:solidFill>
                  <a:schemeClr val="bg1"/>
                </a:solidFill>
                <a:latin typeface="Montserrat" panose="00000500000000000000" pitchFamily="2" charset="0"/>
              </a:rPr>
              <a:t>Dup</a:t>
            </a:r>
            <a:r>
              <a:rPr lang="ro-RO" sz="1100" dirty="0">
                <a:solidFill>
                  <a:schemeClr val="bg1"/>
                </a:solidFill>
                <a:latin typeface="Montserrat" panose="00000500000000000000" pitchFamily="2" charset="0"/>
              </a:rPr>
              <a:t>ă</a:t>
            </a:r>
            <a:r>
              <a:rPr lang="en-US" sz="11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Montserrat" panose="00000500000000000000" pitchFamily="2" charset="0"/>
              </a:rPr>
              <a:t>completarea</a:t>
            </a:r>
            <a:r>
              <a:rPr lang="en-US" sz="1100" dirty="0">
                <a:solidFill>
                  <a:schemeClr val="bg1"/>
                </a:solidFill>
                <a:latin typeface="Montserrat" panose="00000500000000000000" pitchFamily="2" charset="0"/>
              </a:rPr>
              <a:t> c</a:t>
            </a:r>
            <a:r>
              <a:rPr lang="ro-RO" sz="1100" dirty="0">
                <a:solidFill>
                  <a:schemeClr val="bg1"/>
                </a:solidFill>
                <a:latin typeface="Montserrat" panose="00000500000000000000" pitchFamily="2" charset="0"/>
              </a:rPr>
              <a:t>â</a:t>
            </a:r>
            <a:r>
              <a:rPr lang="en-US" sz="1100" dirty="0" err="1">
                <a:solidFill>
                  <a:schemeClr val="bg1"/>
                </a:solidFill>
                <a:latin typeface="Montserrat" panose="00000500000000000000" pitchFamily="2" charset="0"/>
              </a:rPr>
              <a:t>mpurilor</a:t>
            </a:r>
            <a:r>
              <a:rPr lang="en-US" sz="1100" dirty="0">
                <a:solidFill>
                  <a:schemeClr val="bg1"/>
                </a:solidFill>
                <a:latin typeface="Montserrat" panose="00000500000000000000" pitchFamily="2" charset="0"/>
              </a:rPr>
              <a:t>, se </a:t>
            </a:r>
            <a:r>
              <a:rPr lang="en-US" sz="1100" dirty="0" err="1">
                <a:solidFill>
                  <a:schemeClr val="bg1"/>
                </a:solidFill>
                <a:latin typeface="Montserrat" panose="00000500000000000000" pitchFamily="2" charset="0"/>
              </a:rPr>
              <a:t>va</a:t>
            </a:r>
            <a:r>
              <a:rPr lang="en-US" sz="11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ro-RO" sz="1100" dirty="0">
                <a:solidFill>
                  <a:schemeClr val="bg1"/>
                </a:solidFill>
                <a:latin typeface="Montserrat" panose="00000500000000000000" pitchFamily="2" charset="0"/>
              </a:rPr>
              <a:t>î</a:t>
            </a:r>
            <a:r>
              <a:rPr lang="en-US" sz="1100" dirty="0" err="1">
                <a:solidFill>
                  <a:schemeClr val="bg1"/>
                </a:solidFill>
                <a:latin typeface="Montserrat" panose="00000500000000000000" pitchFamily="2" charset="0"/>
              </a:rPr>
              <a:t>nc</a:t>
            </a:r>
            <a:r>
              <a:rPr lang="ro-RO" sz="1100" dirty="0">
                <a:solidFill>
                  <a:schemeClr val="bg1"/>
                </a:solidFill>
                <a:latin typeface="Montserrat" panose="00000500000000000000" pitchFamily="2" charset="0"/>
              </a:rPr>
              <a:t>ă</a:t>
            </a:r>
            <a:r>
              <a:rPr lang="en-US" sz="1100" dirty="0" err="1">
                <a:solidFill>
                  <a:schemeClr val="bg1"/>
                </a:solidFill>
                <a:latin typeface="Montserrat" panose="00000500000000000000" pitchFamily="2" charset="0"/>
              </a:rPr>
              <a:t>rca</a:t>
            </a:r>
            <a:r>
              <a:rPr lang="en-US" sz="11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Montserrat" panose="00000500000000000000" pitchFamily="2" charset="0"/>
              </a:rPr>
              <a:t>pagina</a:t>
            </a:r>
            <a:r>
              <a:rPr lang="en-US" sz="1100" dirty="0">
                <a:solidFill>
                  <a:schemeClr val="bg1"/>
                </a:solidFill>
                <a:latin typeface="Montserrat" panose="00000500000000000000" pitchFamily="2" charset="0"/>
              </a:rPr>
              <a:t> cu </a:t>
            </a:r>
            <a:r>
              <a:rPr lang="en-US" sz="1100" dirty="0" err="1">
                <a:solidFill>
                  <a:schemeClr val="bg1"/>
                </a:solidFill>
                <a:latin typeface="Montserrat" panose="00000500000000000000" pitchFamily="2" charset="0"/>
              </a:rPr>
              <a:t>afi</a:t>
            </a:r>
            <a:r>
              <a:rPr lang="ro-RO" sz="1100" dirty="0">
                <a:solidFill>
                  <a:schemeClr val="bg1"/>
                </a:solidFill>
                <a:latin typeface="Montserrat" panose="00000500000000000000" pitchFamily="2" charset="0"/>
              </a:rPr>
              <a:t>ș</a:t>
            </a:r>
            <a:r>
              <a:rPr lang="en-US" sz="1100" dirty="0">
                <a:solidFill>
                  <a:schemeClr val="bg1"/>
                </a:solidFill>
                <a:latin typeface="Montserrat" panose="00000500000000000000" pitchFamily="2" charset="0"/>
              </a:rPr>
              <a:t>area </a:t>
            </a:r>
            <a:r>
              <a:rPr lang="en-US" sz="1100" dirty="0" err="1">
                <a:solidFill>
                  <a:schemeClr val="bg1"/>
                </a:solidFill>
                <a:latin typeface="Montserrat" panose="00000500000000000000" pitchFamily="2" charset="0"/>
              </a:rPr>
              <a:t>rezultatelor</a:t>
            </a:r>
            <a:r>
              <a:rPr lang="en-US" sz="11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Montserrat" panose="00000500000000000000" pitchFamily="2" charset="0"/>
              </a:rPr>
              <a:t>disponibile</a:t>
            </a:r>
            <a:r>
              <a:rPr lang="en-US" sz="1100" dirty="0">
                <a:solidFill>
                  <a:schemeClr val="bg1"/>
                </a:solidFill>
                <a:latin typeface="Montserrat" panose="00000500000000000000" pitchFamily="2" charset="0"/>
              </a:rPr>
              <a:t> dup</a:t>
            </a:r>
            <a:r>
              <a:rPr lang="ro-RO" sz="1100" dirty="0">
                <a:solidFill>
                  <a:schemeClr val="bg1"/>
                </a:solidFill>
                <a:latin typeface="Montserrat" panose="00000500000000000000" pitchFamily="2" charset="0"/>
              </a:rPr>
              <a:t>ă</a:t>
            </a:r>
            <a:r>
              <a:rPr lang="en-US" sz="11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Montserrat" panose="00000500000000000000" pitchFamily="2" charset="0"/>
              </a:rPr>
              <a:t>datele</a:t>
            </a:r>
            <a:r>
              <a:rPr lang="en-US" sz="1100" dirty="0">
                <a:solidFill>
                  <a:schemeClr val="bg1"/>
                </a:solidFill>
                <a:latin typeface="Montserrat" panose="00000500000000000000" pitchFamily="2" charset="0"/>
              </a:rPr>
              <a:t> c</a:t>
            </a:r>
            <a:r>
              <a:rPr lang="ro-RO" sz="1100" dirty="0">
                <a:solidFill>
                  <a:schemeClr val="bg1"/>
                </a:solidFill>
                <a:latin typeface="Montserrat" panose="00000500000000000000" pitchFamily="2" charset="0"/>
              </a:rPr>
              <a:t>ă</a:t>
            </a:r>
            <a:r>
              <a:rPr lang="en-US" sz="1100" dirty="0" err="1">
                <a:solidFill>
                  <a:schemeClr val="bg1"/>
                </a:solidFill>
                <a:latin typeface="Montserrat" panose="00000500000000000000" pitchFamily="2" charset="0"/>
              </a:rPr>
              <a:t>ut</a:t>
            </a:r>
            <a:r>
              <a:rPr lang="ro-RO" sz="1100" dirty="0">
                <a:solidFill>
                  <a:schemeClr val="bg1"/>
                </a:solidFill>
                <a:latin typeface="Montserrat" panose="00000500000000000000" pitchFamily="2" charset="0"/>
              </a:rPr>
              <a:t>ă</a:t>
            </a:r>
            <a:r>
              <a:rPr lang="en-US" sz="1100" dirty="0" err="1">
                <a:solidFill>
                  <a:schemeClr val="bg1"/>
                </a:solidFill>
                <a:latin typeface="Montserrat" panose="00000500000000000000" pitchFamily="2" charset="0"/>
              </a:rPr>
              <a:t>rii</a:t>
            </a:r>
            <a:r>
              <a:rPr lang="en-US" sz="11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Montserrat" panose="00000500000000000000" pitchFamily="2" charset="0"/>
              </a:rPr>
              <a:t>introduse</a:t>
            </a:r>
            <a:r>
              <a:rPr lang="ro-RO" sz="1100" dirty="0">
                <a:solidFill>
                  <a:schemeClr val="bg1"/>
                </a:solidFill>
                <a:latin typeface="Montserrat" panose="00000500000000000000" pitchFamily="2" charset="0"/>
              </a:rPr>
              <a:t>.</a:t>
            </a:r>
          </a:p>
          <a:p>
            <a:pPr algn="just">
              <a:lnSpc>
                <a:spcPct val="100000"/>
              </a:lnSpc>
              <a:spcBef>
                <a:spcPts val="0"/>
              </a:spcBef>
            </a:pPr>
            <a:r>
              <a:rPr lang="en-US" sz="1100" dirty="0" err="1">
                <a:solidFill>
                  <a:schemeClr val="bg1"/>
                </a:solidFill>
                <a:latin typeface="Montserrat" panose="00000500000000000000" pitchFamily="2" charset="0"/>
              </a:rPr>
              <a:t>Rezultatele</a:t>
            </a:r>
            <a:r>
              <a:rPr lang="en-US" sz="1100" dirty="0">
                <a:solidFill>
                  <a:schemeClr val="bg1"/>
                </a:solidFill>
                <a:latin typeface="Montserrat" panose="00000500000000000000" pitchFamily="2" charset="0"/>
              </a:rPr>
              <a:t> c</a:t>
            </a:r>
            <a:r>
              <a:rPr lang="ro-RO" sz="1100" dirty="0">
                <a:solidFill>
                  <a:schemeClr val="bg1"/>
                </a:solidFill>
                <a:latin typeface="Montserrat" panose="00000500000000000000" pitchFamily="2" charset="0"/>
              </a:rPr>
              <a:t>ă</a:t>
            </a:r>
            <a:r>
              <a:rPr lang="en-US" sz="1100" dirty="0" err="1">
                <a:solidFill>
                  <a:schemeClr val="bg1"/>
                </a:solidFill>
                <a:latin typeface="Montserrat" panose="00000500000000000000" pitchFamily="2" charset="0"/>
              </a:rPr>
              <a:t>utarii</a:t>
            </a:r>
            <a:r>
              <a:rPr lang="en-US" sz="11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Montserrat" panose="00000500000000000000" pitchFamily="2" charset="0"/>
              </a:rPr>
              <a:t>bazate</a:t>
            </a:r>
            <a:r>
              <a:rPr lang="en-US" sz="1100" dirty="0">
                <a:solidFill>
                  <a:schemeClr val="bg1"/>
                </a:solidFill>
                <a:latin typeface="Montserrat" panose="00000500000000000000" pitchFamily="2" charset="0"/>
              </a:rPr>
              <a:t> pe c</a:t>
            </a:r>
            <a:r>
              <a:rPr lang="ro-RO" sz="1100" dirty="0">
                <a:solidFill>
                  <a:schemeClr val="bg1"/>
                </a:solidFill>
                <a:latin typeface="Montserrat" panose="00000500000000000000" pitchFamily="2" charset="0"/>
              </a:rPr>
              <a:t>â</a:t>
            </a:r>
            <a:r>
              <a:rPr lang="en-US" sz="1100" dirty="0" err="1">
                <a:solidFill>
                  <a:schemeClr val="bg1"/>
                </a:solidFill>
                <a:latin typeface="Montserrat" panose="00000500000000000000" pitchFamily="2" charset="0"/>
              </a:rPr>
              <a:t>mpuri</a:t>
            </a:r>
            <a:r>
              <a:rPr lang="en-US" sz="1100" dirty="0">
                <a:solidFill>
                  <a:schemeClr val="bg1"/>
                </a:solidFill>
                <a:latin typeface="Montserrat" panose="00000500000000000000" pitchFamily="2" charset="0"/>
              </a:rPr>
              <a:t> sunt </a:t>
            </a:r>
            <a:r>
              <a:rPr lang="en-US" sz="1100" dirty="0" err="1">
                <a:solidFill>
                  <a:schemeClr val="bg1"/>
                </a:solidFill>
                <a:latin typeface="Montserrat" panose="00000500000000000000" pitchFamily="2" charset="0"/>
              </a:rPr>
              <a:t>returnate</a:t>
            </a:r>
            <a:r>
              <a:rPr lang="en-US" sz="11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Montserrat" panose="00000500000000000000" pitchFamily="2" charset="0"/>
              </a:rPr>
              <a:t>numai</a:t>
            </a:r>
            <a:r>
              <a:rPr lang="en-US" sz="1100" dirty="0">
                <a:solidFill>
                  <a:schemeClr val="bg1"/>
                </a:solidFill>
                <a:latin typeface="Montserrat" panose="00000500000000000000" pitchFamily="2" charset="0"/>
              </a:rPr>
              <a:t> dup</a:t>
            </a:r>
            <a:r>
              <a:rPr lang="ro-RO" sz="1100" dirty="0">
                <a:solidFill>
                  <a:schemeClr val="bg1"/>
                </a:solidFill>
                <a:latin typeface="Montserrat" panose="00000500000000000000" pitchFamily="2" charset="0"/>
              </a:rPr>
              <a:t>ă</a:t>
            </a:r>
            <a:r>
              <a:rPr lang="en-US" sz="11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Montserrat" panose="00000500000000000000" pitchFamily="2" charset="0"/>
              </a:rPr>
              <a:t>ce</a:t>
            </a:r>
            <a:r>
              <a:rPr lang="en-US" sz="1100" dirty="0">
                <a:solidFill>
                  <a:schemeClr val="bg1"/>
                </a:solidFill>
                <a:latin typeface="Montserrat" panose="00000500000000000000" pitchFamily="2" charset="0"/>
              </a:rPr>
              <a:t> se </a:t>
            </a:r>
            <a:r>
              <a:rPr lang="en-US" sz="1100" dirty="0" err="1">
                <a:solidFill>
                  <a:schemeClr val="bg1"/>
                </a:solidFill>
                <a:latin typeface="Montserrat" panose="00000500000000000000" pitchFamily="2" charset="0"/>
              </a:rPr>
              <a:t>va</a:t>
            </a:r>
            <a:r>
              <a:rPr lang="en-US" sz="1100" dirty="0">
                <a:solidFill>
                  <a:schemeClr val="bg1"/>
                </a:solidFill>
                <a:latin typeface="Montserrat" panose="00000500000000000000" pitchFamily="2" charset="0"/>
              </a:rPr>
              <a:t> face click pe </a:t>
            </a:r>
            <a:r>
              <a:rPr lang="en-US" sz="1100" dirty="0" err="1">
                <a:solidFill>
                  <a:schemeClr val="bg1"/>
                </a:solidFill>
                <a:latin typeface="Montserrat" panose="00000500000000000000" pitchFamily="2" charset="0"/>
              </a:rPr>
              <a:t>butonul</a:t>
            </a:r>
            <a:r>
              <a:rPr lang="en-US" sz="1100" dirty="0">
                <a:solidFill>
                  <a:schemeClr val="bg1"/>
                </a:solidFill>
                <a:latin typeface="Montserrat" panose="00000500000000000000" pitchFamily="2" charset="0"/>
              </a:rPr>
              <a:t> Search.</a:t>
            </a:r>
          </a:p>
        </p:txBody>
      </p:sp>
    </p:spTree>
    <p:extLst>
      <p:ext uri="{BB962C8B-B14F-4D97-AF65-F5344CB8AC3E}">
        <p14:creationId xmlns:p14="http://schemas.microsoft.com/office/powerpoint/2010/main" val="11955231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0F3A82FE-F285-4400-9B05-989F00330065}"/>
              </a:ext>
            </a:extLst>
          </p:cNvPr>
          <p:cNvCxnSpPr/>
          <p:nvPr/>
        </p:nvCxnSpPr>
        <p:spPr>
          <a:xfrm>
            <a:off x="966439" y="728908"/>
            <a:ext cx="494523" cy="230612"/>
          </a:xfrm>
          <a:prstGeom prst="bentConnector3">
            <a:avLst>
              <a:gd name="adj1" fmla="val 944"/>
            </a:avLst>
          </a:prstGeom>
          <a:ln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C35BF3C-7B5B-4A7D-9AB9-588C2732461D}"/>
              </a:ext>
            </a:extLst>
          </p:cNvPr>
          <p:cNvSpPr txBox="1"/>
          <p:nvPr/>
        </p:nvSpPr>
        <p:spPr>
          <a:xfrm>
            <a:off x="1302501" y="799399"/>
            <a:ext cx="10542954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o-RO" sz="1300" dirty="0">
                <a:latin typeface="Montserrat" panose="00000500000000000000" pitchFamily="2" charset="0"/>
              </a:rPr>
              <a:t> </a:t>
            </a:r>
            <a:r>
              <a:rPr lang="ro-RO" sz="1200" dirty="0">
                <a:solidFill>
                  <a:schemeClr val="bg1"/>
                </a:solidFill>
                <a:latin typeface="Montserrat" panose="00000500000000000000" pitchFamily="2" charset="0"/>
              </a:rPr>
              <a:t>Condiția 2 de testare: </a:t>
            </a:r>
            <a:r>
              <a:rPr lang="it-IT" sz="1200" dirty="0">
                <a:solidFill>
                  <a:schemeClr val="bg1"/>
                </a:solidFill>
                <a:latin typeface="Montserrat" panose="00000500000000000000" pitchFamily="2" charset="0"/>
              </a:rPr>
              <a:t>Verific</a:t>
            </a:r>
            <a:r>
              <a:rPr lang="ro-RO" sz="1200" dirty="0">
                <a:solidFill>
                  <a:schemeClr val="bg1"/>
                </a:solidFill>
                <a:latin typeface="Montserrat" panose="00000500000000000000" pitchFamily="2" charset="0"/>
              </a:rPr>
              <a:t>ă</a:t>
            </a:r>
            <a:r>
              <a:rPr lang="ro-RO" sz="1200" b="0" kern="1200" dirty="0">
                <a:solidFill>
                  <a:schemeClr val="bg1"/>
                </a:solidFill>
                <a:latin typeface="Montserrat" panose="00000500000000000000" pitchFamily="2" charset="0"/>
                <a:ea typeface="+mn-ea"/>
                <a:cs typeface="+mn-cs"/>
              </a:rPr>
              <a:t> </a:t>
            </a:r>
            <a:r>
              <a:rPr lang="it-IT" sz="1200" b="0" kern="1200" dirty="0">
                <a:solidFill>
                  <a:schemeClr val="bg1"/>
                </a:solidFill>
                <a:latin typeface="Montserrat" panose="00000500000000000000" pitchFamily="2" charset="0"/>
                <a:ea typeface="+mn-ea"/>
                <a:cs typeface="+mn-cs"/>
              </a:rPr>
              <a:t>dac</a:t>
            </a:r>
            <a:r>
              <a:rPr lang="ro-RO" sz="1200" b="0" kern="1200" dirty="0">
                <a:solidFill>
                  <a:schemeClr val="bg1"/>
                </a:solidFill>
                <a:latin typeface="Montserrat" panose="00000500000000000000" pitchFamily="2" charset="0"/>
                <a:ea typeface="+mn-ea"/>
                <a:cs typeface="+mn-cs"/>
              </a:rPr>
              <a:t>ă</a:t>
            </a:r>
            <a:r>
              <a:rPr lang="it-IT" sz="1200" b="0" kern="1200" dirty="0">
                <a:solidFill>
                  <a:schemeClr val="bg1"/>
                </a:solidFill>
                <a:latin typeface="Montserrat" panose="00000500000000000000" pitchFamily="2" charset="0"/>
                <a:ea typeface="+mn-ea"/>
                <a:cs typeface="+mn-cs"/>
              </a:rPr>
              <a:t> utilizatorul poate vizualiza loca</a:t>
            </a:r>
            <a:r>
              <a:rPr lang="ro-RO" sz="1200" b="0" kern="1200" dirty="0">
                <a:solidFill>
                  <a:schemeClr val="bg1"/>
                </a:solidFill>
                <a:latin typeface="Montserrat" panose="00000500000000000000" pitchFamily="2" charset="0"/>
                <a:ea typeface="+mn-ea"/>
                <a:cs typeface="+mn-cs"/>
              </a:rPr>
              <a:t>ț</a:t>
            </a:r>
            <a:r>
              <a:rPr lang="it-IT" sz="1200" b="0" kern="1200" dirty="0">
                <a:solidFill>
                  <a:schemeClr val="bg1"/>
                </a:solidFill>
                <a:latin typeface="Montserrat" panose="00000500000000000000" pitchFamily="2" charset="0"/>
                <a:ea typeface="+mn-ea"/>
                <a:cs typeface="+mn-cs"/>
              </a:rPr>
              <a:t>iile f</a:t>
            </a:r>
            <a:r>
              <a:rPr lang="ro-RO" sz="1200" b="0" kern="1200" dirty="0">
                <a:solidFill>
                  <a:schemeClr val="bg1"/>
                </a:solidFill>
                <a:latin typeface="Montserrat" panose="00000500000000000000" pitchFamily="2" charset="0"/>
                <a:ea typeface="+mn-ea"/>
                <a:cs typeface="+mn-cs"/>
              </a:rPr>
              <a:t>ă</a:t>
            </a:r>
            <a:r>
              <a:rPr lang="it-IT" sz="1200" b="0" kern="1200" dirty="0">
                <a:solidFill>
                  <a:schemeClr val="bg1"/>
                </a:solidFill>
                <a:latin typeface="Montserrat" panose="00000500000000000000" pitchFamily="2" charset="0"/>
                <a:ea typeface="+mn-ea"/>
                <a:cs typeface="+mn-cs"/>
              </a:rPr>
              <a:t>r</a:t>
            </a:r>
            <a:r>
              <a:rPr lang="ro-RO" sz="1200" b="0" kern="1200" dirty="0">
                <a:solidFill>
                  <a:schemeClr val="bg1"/>
                </a:solidFill>
                <a:latin typeface="Montserrat" panose="00000500000000000000" pitchFamily="2" charset="0"/>
                <a:ea typeface="+mn-ea"/>
                <a:cs typeface="+mn-cs"/>
              </a:rPr>
              <a:t>ă</a:t>
            </a:r>
            <a:r>
              <a:rPr lang="it-IT" sz="1200" b="0" kern="1200" dirty="0">
                <a:solidFill>
                  <a:schemeClr val="bg1"/>
                </a:solidFill>
                <a:latin typeface="Montserrat" panose="00000500000000000000" pitchFamily="2" charset="0"/>
                <a:ea typeface="+mn-ea"/>
                <a:cs typeface="+mn-cs"/>
              </a:rPr>
              <a:t> a fi completate c</a:t>
            </a:r>
            <a:r>
              <a:rPr lang="ro-RO" sz="1200" b="0" kern="1200" dirty="0">
                <a:solidFill>
                  <a:schemeClr val="bg1"/>
                </a:solidFill>
                <a:latin typeface="Montserrat" panose="00000500000000000000" pitchFamily="2" charset="0"/>
                <a:ea typeface="+mn-ea"/>
                <a:cs typeface="+mn-cs"/>
              </a:rPr>
              <a:t>â</a:t>
            </a:r>
            <a:r>
              <a:rPr lang="it-IT" sz="1200" b="0" kern="1200" dirty="0">
                <a:solidFill>
                  <a:schemeClr val="bg1"/>
                </a:solidFill>
                <a:latin typeface="Montserrat" panose="00000500000000000000" pitchFamily="2" charset="0"/>
                <a:ea typeface="+mn-ea"/>
                <a:cs typeface="+mn-cs"/>
              </a:rPr>
              <a:t>mpurile de </a:t>
            </a:r>
            <a:r>
              <a:rPr lang="ro-RO" sz="1200" b="0" kern="1200" dirty="0">
                <a:solidFill>
                  <a:schemeClr val="bg1"/>
                </a:solidFill>
                <a:latin typeface="Montserrat" panose="00000500000000000000" pitchFamily="2" charset="0"/>
                <a:ea typeface="+mn-ea"/>
                <a:cs typeface="+mn-cs"/>
              </a:rPr>
              <a:t>date de </a:t>
            </a:r>
            <a:r>
              <a:rPr lang="it-IT" sz="1200" b="0" kern="1200" dirty="0">
                <a:solidFill>
                  <a:schemeClr val="bg1"/>
                </a:solidFill>
                <a:latin typeface="Montserrat" panose="00000500000000000000" pitchFamily="2" charset="0"/>
                <a:ea typeface="+mn-ea"/>
                <a:cs typeface="+mn-cs"/>
              </a:rPr>
              <a:t>Check-in </a:t>
            </a:r>
            <a:r>
              <a:rPr lang="ro-RO" sz="1200" b="0" kern="1200" dirty="0">
                <a:solidFill>
                  <a:schemeClr val="bg1"/>
                </a:solidFill>
                <a:latin typeface="Montserrat" panose="00000500000000000000" pitchFamily="2" charset="0"/>
                <a:ea typeface="+mn-ea"/>
                <a:cs typeface="+mn-cs"/>
              </a:rPr>
              <a:t>ș</a:t>
            </a:r>
            <a:r>
              <a:rPr lang="it-IT" sz="1200" b="0" kern="1200" dirty="0">
                <a:solidFill>
                  <a:schemeClr val="bg1"/>
                </a:solidFill>
                <a:latin typeface="Montserrat" panose="00000500000000000000" pitchFamily="2" charset="0"/>
                <a:ea typeface="+mn-ea"/>
                <a:cs typeface="+mn-cs"/>
              </a:rPr>
              <a:t>i Check-out</a:t>
            </a:r>
            <a:r>
              <a:rPr lang="ro-RO" sz="1200" b="0" kern="1200" dirty="0">
                <a:solidFill>
                  <a:schemeClr val="bg1"/>
                </a:solidFill>
                <a:latin typeface="Montserrat" panose="00000500000000000000" pitchFamily="2" charset="0"/>
                <a:ea typeface="+mn-ea"/>
                <a:cs typeface="+mn-cs"/>
              </a:rPr>
              <a:t>.</a:t>
            </a:r>
            <a:endParaRPr lang="it-IT" sz="1200" b="0" kern="1200" dirty="0">
              <a:solidFill>
                <a:schemeClr val="bg1"/>
              </a:solidFill>
              <a:latin typeface="Montserrat" panose="00000500000000000000" pitchFamily="2" charset="0"/>
              <a:ea typeface="+mn-ea"/>
              <a:cs typeface="+mn-cs"/>
            </a:endParaRPr>
          </a:p>
          <a:p>
            <a:pPr algn="just"/>
            <a:endParaRPr lang="ro-RO" sz="1600" dirty="0">
              <a:latin typeface="Montserrat" panose="00000500000000000000" pitchFamily="2" charset="0"/>
            </a:endParaRPr>
          </a:p>
        </p:txBody>
      </p:sp>
      <p:graphicFrame>
        <p:nvGraphicFramePr>
          <p:cNvPr id="17" name="Content Placeholder 4">
            <a:extLst>
              <a:ext uri="{FF2B5EF4-FFF2-40B4-BE49-F238E27FC236}">
                <a16:creationId xmlns:a16="http://schemas.microsoft.com/office/drawing/2014/main" id="{652BD6CD-14A6-42FC-A6C0-740C3565F77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29895053"/>
              </p:ext>
            </p:extLst>
          </p:nvPr>
        </p:nvGraphicFramePr>
        <p:xfrm>
          <a:off x="486123" y="1260773"/>
          <a:ext cx="11219753" cy="2103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51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972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388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9924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399242">
                  <a:extLst>
                    <a:ext uri="{9D8B030D-6E8A-4147-A177-3AD203B41FA5}">
                      <a16:colId xmlns:a16="http://schemas.microsoft.com/office/drawing/2014/main" val="2217821119"/>
                    </a:ext>
                  </a:extLst>
                </a:gridCol>
              </a:tblGrid>
              <a:tr h="31223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Montserrat" panose="00000500000000000000" pitchFamily="2" charset="0"/>
                        </a:rPr>
                        <a:t>ID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sz="1600" dirty="0">
                          <a:latin typeface="Montserrat" panose="00000500000000000000" pitchFamily="2" charset="0"/>
                        </a:rPr>
                        <a:t>Descriere</a:t>
                      </a:r>
                      <a:endParaRPr lang="en-US" sz="1600" dirty="0">
                        <a:latin typeface="Montserrat" panose="000005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>
                          <a:latin typeface="Montserrat" panose="00000500000000000000" pitchFamily="2" charset="0"/>
                        </a:rPr>
                        <a:t>Precondi</a:t>
                      </a:r>
                      <a:r>
                        <a:rPr lang="ro-RO" sz="1600" dirty="0">
                          <a:latin typeface="Montserrat" panose="00000500000000000000" pitchFamily="2" charset="0"/>
                        </a:rPr>
                        <a:t>ț</a:t>
                      </a:r>
                      <a:r>
                        <a:rPr lang="en-US" sz="1600" dirty="0">
                          <a:latin typeface="Montserrat" panose="00000500000000000000" pitchFamily="2" charset="0"/>
                        </a:rPr>
                        <a:t>ii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Montserrat" panose="00000500000000000000" pitchFamily="2" charset="0"/>
                        </a:rPr>
                        <a:t>Pa</a:t>
                      </a:r>
                      <a:r>
                        <a:rPr lang="ro-RO" sz="1600" dirty="0">
                          <a:latin typeface="Montserrat" panose="00000500000000000000" pitchFamily="2" charset="0"/>
                        </a:rPr>
                        <a:t>ș</a:t>
                      </a:r>
                      <a:r>
                        <a:rPr lang="en-US" sz="1600" dirty="0" err="1">
                          <a:latin typeface="Montserrat" panose="00000500000000000000" pitchFamily="2" charset="0"/>
                        </a:rPr>
                        <a:t>i</a:t>
                      </a:r>
                      <a:endParaRPr lang="en-US" sz="1600" dirty="0">
                        <a:latin typeface="Montserrat" panose="000005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sz="1600" dirty="0">
                          <a:latin typeface="Montserrat" panose="00000500000000000000" pitchFamily="2" charset="0"/>
                        </a:rPr>
                        <a:t>Rezultat</a:t>
                      </a:r>
                      <a:r>
                        <a:rPr lang="ro-RO" sz="1600" baseline="0" dirty="0">
                          <a:latin typeface="Montserrat" panose="00000500000000000000" pitchFamily="2" charset="0"/>
                        </a:rPr>
                        <a:t> asteptat</a:t>
                      </a:r>
                      <a:endParaRPr lang="en-US" sz="1600" dirty="0">
                        <a:latin typeface="Montserrat" panose="000005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4630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kern="1200" dirty="0">
                          <a:solidFill>
                            <a:schemeClr val="bg1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C</a:t>
                      </a:r>
                      <a:r>
                        <a:rPr lang="ro-RO" sz="1200" kern="1200" dirty="0">
                          <a:solidFill>
                            <a:schemeClr val="bg1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6</a:t>
                      </a:r>
                      <a:endParaRPr lang="en-US" sz="1200" kern="1200" dirty="0">
                        <a:solidFill>
                          <a:schemeClr val="bg1"/>
                        </a:solidFill>
                        <a:latin typeface="Montserrat" panose="00000500000000000000" pitchFamily="2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it-IT" sz="1100" dirty="0">
                          <a:solidFill>
                            <a:schemeClr val="bg1"/>
                          </a:solidFill>
                          <a:latin typeface="Montserrat" panose="00000500000000000000" pitchFamily="2" charset="0"/>
                        </a:rPr>
                        <a:t>Verifică dac</a:t>
                      </a:r>
                      <a:r>
                        <a:rPr lang="ro-RO" sz="1100" dirty="0">
                          <a:solidFill>
                            <a:schemeClr val="bg1"/>
                          </a:solidFill>
                          <a:latin typeface="Montserrat" panose="00000500000000000000" pitchFamily="2" charset="0"/>
                        </a:rPr>
                        <a:t>ă</a:t>
                      </a:r>
                      <a:r>
                        <a:rPr lang="it-IT" sz="1100" dirty="0">
                          <a:solidFill>
                            <a:schemeClr val="bg1"/>
                          </a:solidFill>
                          <a:latin typeface="Montserrat" panose="00000500000000000000" pitchFamily="2" charset="0"/>
                        </a:rPr>
                        <a:t> utilizatorul poate vizualiza loca</a:t>
                      </a:r>
                      <a:r>
                        <a:rPr lang="ro-RO" sz="1100" dirty="0">
                          <a:solidFill>
                            <a:schemeClr val="bg1"/>
                          </a:solidFill>
                          <a:latin typeface="Montserrat" panose="00000500000000000000" pitchFamily="2" charset="0"/>
                        </a:rPr>
                        <a:t>ț</a:t>
                      </a:r>
                      <a:r>
                        <a:rPr lang="it-IT" sz="1100" dirty="0">
                          <a:solidFill>
                            <a:schemeClr val="bg1"/>
                          </a:solidFill>
                          <a:latin typeface="Montserrat" panose="00000500000000000000" pitchFamily="2" charset="0"/>
                        </a:rPr>
                        <a:t>iile f</a:t>
                      </a:r>
                      <a:r>
                        <a:rPr lang="ro-RO" sz="1100" dirty="0">
                          <a:solidFill>
                            <a:schemeClr val="bg1"/>
                          </a:solidFill>
                          <a:latin typeface="Montserrat" panose="00000500000000000000" pitchFamily="2" charset="0"/>
                        </a:rPr>
                        <a:t>ă</a:t>
                      </a:r>
                      <a:r>
                        <a:rPr lang="it-IT" sz="1100" dirty="0">
                          <a:solidFill>
                            <a:schemeClr val="bg1"/>
                          </a:solidFill>
                          <a:latin typeface="Montserrat" panose="00000500000000000000" pitchFamily="2" charset="0"/>
                        </a:rPr>
                        <a:t>r</a:t>
                      </a:r>
                      <a:r>
                        <a:rPr lang="ro-RO" sz="1100" dirty="0">
                          <a:solidFill>
                            <a:schemeClr val="bg1"/>
                          </a:solidFill>
                          <a:latin typeface="Montserrat" panose="00000500000000000000" pitchFamily="2" charset="0"/>
                        </a:rPr>
                        <a:t>ă</a:t>
                      </a:r>
                      <a:r>
                        <a:rPr lang="it-IT" sz="1100" dirty="0">
                          <a:solidFill>
                            <a:schemeClr val="bg1"/>
                          </a:solidFill>
                          <a:latin typeface="Montserrat" panose="00000500000000000000" pitchFamily="2" charset="0"/>
                        </a:rPr>
                        <a:t> a fi completate c</a:t>
                      </a:r>
                      <a:r>
                        <a:rPr lang="ro-RO" sz="1100" dirty="0">
                          <a:solidFill>
                            <a:schemeClr val="bg1"/>
                          </a:solidFill>
                          <a:latin typeface="Montserrat" panose="00000500000000000000" pitchFamily="2" charset="0"/>
                        </a:rPr>
                        <a:t>â</a:t>
                      </a:r>
                      <a:r>
                        <a:rPr lang="it-IT" sz="1100" dirty="0">
                          <a:solidFill>
                            <a:schemeClr val="bg1"/>
                          </a:solidFill>
                          <a:latin typeface="Montserrat" panose="00000500000000000000" pitchFamily="2" charset="0"/>
                        </a:rPr>
                        <a:t>mpurile de date de Check-in </a:t>
                      </a:r>
                      <a:r>
                        <a:rPr lang="ro-RO" sz="1100" dirty="0">
                          <a:solidFill>
                            <a:schemeClr val="bg1"/>
                          </a:solidFill>
                          <a:latin typeface="Montserrat" panose="00000500000000000000" pitchFamily="2" charset="0"/>
                        </a:rPr>
                        <a:t>ș</a:t>
                      </a:r>
                      <a:r>
                        <a:rPr lang="it-IT" sz="1100" dirty="0">
                          <a:solidFill>
                            <a:schemeClr val="bg1"/>
                          </a:solidFill>
                          <a:latin typeface="Montserrat" panose="00000500000000000000" pitchFamily="2" charset="0"/>
                        </a:rPr>
                        <a:t>i Check-out.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sz="1100" dirty="0">
                          <a:solidFill>
                            <a:schemeClr val="bg1"/>
                          </a:solidFill>
                          <a:latin typeface="Montserrat" panose="00000500000000000000" pitchFamily="2" charset="0"/>
                        </a:rPr>
                        <a:t>Accesează aplicația web airbnb, înregistreză-te și intră în cont. </a:t>
                      </a:r>
                      <a:endParaRPr lang="en-US" sz="1100" dirty="0">
                        <a:solidFill>
                          <a:schemeClr val="bg1"/>
                        </a:solidFill>
                        <a:latin typeface="Montserrat" panose="000005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28600" indent="-228600" algn="l">
                        <a:buAutoNum type="arabicPeriod"/>
                      </a:pPr>
                      <a:r>
                        <a:rPr lang="ro-RO" sz="1100" dirty="0">
                          <a:solidFill>
                            <a:schemeClr val="bg1"/>
                          </a:solidFill>
                          <a:latin typeface="Montserrat" panose="00000500000000000000" pitchFamily="2" charset="0"/>
                        </a:rPr>
                        <a:t>Navighează pe meniul de căutare centrat în pagina principală</a:t>
                      </a:r>
                    </a:p>
                    <a:p>
                      <a:pPr marL="228600" indent="-228600" algn="l">
                        <a:buAutoNum type="arabicPeriod"/>
                      </a:pPr>
                      <a:r>
                        <a:rPr lang="ro-RO" sz="1100" dirty="0">
                          <a:solidFill>
                            <a:schemeClr val="bg1"/>
                          </a:solidFill>
                          <a:latin typeface="Montserrat" panose="00000500000000000000" pitchFamily="2" charset="0"/>
                        </a:rPr>
                        <a:t>Click pe </a:t>
                      </a:r>
                      <a:r>
                        <a:rPr lang="it-IT" sz="1100" b="0" kern="1200" dirty="0">
                          <a:solidFill>
                            <a:schemeClr val="bg1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"</a:t>
                      </a:r>
                      <a:r>
                        <a:rPr lang="ro-RO" sz="1100" dirty="0">
                          <a:solidFill>
                            <a:schemeClr val="bg1"/>
                          </a:solidFill>
                          <a:latin typeface="Montserrat" panose="00000500000000000000" pitchFamily="2" charset="0"/>
                        </a:rPr>
                        <a:t>Location</a:t>
                      </a:r>
                      <a:r>
                        <a:rPr lang="it-IT" sz="1100" b="0" kern="1200" dirty="0">
                          <a:solidFill>
                            <a:schemeClr val="bg1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"</a:t>
                      </a:r>
                      <a:r>
                        <a:rPr lang="ro-RO" sz="1100" dirty="0">
                          <a:solidFill>
                            <a:schemeClr val="bg1"/>
                          </a:solidFill>
                          <a:latin typeface="Montserrat" panose="00000500000000000000" pitchFamily="2" charset="0"/>
                        </a:rPr>
                        <a:t> și introdu locația căutată</a:t>
                      </a:r>
                    </a:p>
                    <a:p>
                      <a:pPr marL="228600" indent="-228600" algn="l">
                        <a:buAutoNum type="arabicPeriod"/>
                      </a:pPr>
                      <a:r>
                        <a:rPr lang="ro-RO" sz="1100" dirty="0">
                          <a:solidFill>
                            <a:schemeClr val="bg1"/>
                          </a:solidFill>
                          <a:latin typeface="Montserrat" panose="00000500000000000000" pitchFamily="2" charset="0"/>
                        </a:rPr>
                        <a:t>Click pe </a:t>
                      </a:r>
                      <a:r>
                        <a:rPr lang="it-IT" sz="1100" b="0" kern="1200" dirty="0">
                          <a:solidFill>
                            <a:schemeClr val="bg1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"</a:t>
                      </a:r>
                      <a:r>
                        <a:rPr lang="ro-RO" sz="1100" dirty="0">
                          <a:solidFill>
                            <a:schemeClr val="bg1"/>
                          </a:solidFill>
                          <a:latin typeface="Montserrat" panose="00000500000000000000" pitchFamily="2" charset="0"/>
                        </a:rPr>
                        <a:t>Guests</a:t>
                      </a:r>
                      <a:r>
                        <a:rPr lang="it-IT" sz="1100" b="0" kern="1200" dirty="0">
                          <a:solidFill>
                            <a:schemeClr val="bg1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"</a:t>
                      </a:r>
                      <a:r>
                        <a:rPr lang="ro-RO" sz="1100" dirty="0">
                          <a:solidFill>
                            <a:schemeClr val="bg1"/>
                          </a:solidFill>
                          <a:latin typeface="Montserrat" panose="00000500000000000000" pitchFamily="2" charset="0"/>
                        </a:rPr>
                        <a:t> și selectează numărul de persoane</a:t>
                      </a:r>
                    </a:p>
                    <a:p>
                      <a:pPr marL="228600" indent="-228600" algn="l">
                        <a:buAutoNum type="arabicPeriod"/>
                      </a:pPr>
                      <a:r>
                        <a:rPr lang="ro-RO" sz="1100" dirty="0">
                          <a:solidFill>
                            <a:schemeClr val="bg1"/>
                          </a:solidFill>
                          <a:latin typeface="Montserrat" panose="00000500000000000000" pitchFamily="2" charset="0"/>
                        </a:rPr>
                        <a:t>Click pe butonul </a:t>
                      </a:r>
                      <a:r>
                        <a:rPr lang="it-IT" sz="1100" b="0" kern="1200" dirty="0">
                          <a:solidFill>
                            <a:schemeClr val="bg1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"</a:t>
                      </a:r>
                      <a:r>
                        <a:rPr lang="ro-RO" sz="1100" dirty="0">
                          <a:solidFill>
                            <a:schemeClr val="bg1"/>
                          </a:solidFill>
                          <a:latin typeface="Montserrat" panose="00000500000000000000" pitchFamily="2" charset="0"/>
                        </a:rPr>
                        <a:t>Search</a:t>
                      </a:r>
                      <a:r>
                        <a:rPr lang="it-IT" sz="1100" b="0" kern="1200" dirty="0">
                          <a:solidFill>
                            <a:schemeClr val="bg1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"</a:t>
                      </a:r>
                      <a:endParaRPr lang="ro-RO" sz="1100" dirty="0">
                        <a:solidFill>
                          <a:schemeClr val="bg1"/>
                        </a:solidFill>
                        <a:latin typeface="Montserrat" panose="00000500000000000000" pitchFamily="2" charset="0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>
                        <a:solidFill>
                          <a:schemeClr val="tx1"/>
                        </a:solidFill>
                        <a:latin typeface="Montserrat" panose="000005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28600" indent="-228600" algn="l">
                        <a:buAutoNum type="arabicPeriod"/>
                      </a:pPr>
                      <a:endParaRPr lang="ro-RO" sz="1100" kern="1200" dirty="0">
                        <a:solidFill>
                          <a:schemeClr val="tx1"/>
                        </a:solidFill>
                        <a:latin typeface="Montserrat" panose="00000500000000000000" pitchFamily="2" charset="0"/>
                        <a:ea typeface="+mn-ea"/>
                        <a:cs typeface="+mn-cs"/>
                      </a:endParaRPr>
                    </a:p>
                    <a:p>
                      <a:pPr marL="228600" indent="-228600" algn="l">
                        <a:buAutoNum type="arabicPeriod"/>
                      </a:pPr>
                      <a:r>
                        <a:rPr lang="ro-RO" sz="1100" dirty="0">
                          <a:solidFill>
                            <a:schemeClr val="bg1"/>
                          </a:solidFill>
                          <a:latin typeface="Montserrat" panose="00000500000000000000" pitchFamily="2" charset="0"/>
                        </a:rPr>
                        <a:t>Meniul de căutare centrat in pagina principală este localizat</a:t>
                      </a:r>
                    </a:p>
                    <a:p>
                      <a:pPr marL="228600" indent="-228600" algn="l">
                        <a:buAutoNum type="arabicPeriod"/>
                      </a:pPr>
                      <a:r>
                        <a:rPr lang="ro-RO" sz="1100" dirty="0">
                          <a:solidFill>
                            <a:schemeClr val="bg1"/>
                          </a:solidFill>
                          <a:latin typeface="Montserrat" panose="00000500000000000000" pitchFamily="2" charset="0"/>
                        </a:rPr>
                        <a:t>Se selectează căsuța de căutare </a:t>
                      </a:r>
                      <a:r>
                        <a:rPr lang="it-IT" sz="1100" b="0" kern="1200" dirty="0">
                          <a:solidFill>
                            <a:schemeClr val="bg1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"</a:t>
                      </a:r>
                      <a:r>
                        <a:rPr lang="ro-RO" sz="1100" dirty="0">
                          <a:solidFill>
                            <a:schemeClr val="bg1"/>
                          </a:solidFill>
                          <a:latin typeface="Montserrat" panose="00000500000000000000" pitchFamily="2" charset="0"/>
                        </a:rPr>
                        <a:t>Location</a:t>
                      </a:r>
                      <a:r>
                        <a:rPr lang="it-IT" sz="1100" b="0" kern="1200" dirty="0">
                          <a:solidFill>
                            <a:schemeClr val="bg1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"</a:t>
                      </a:r>
                      <a:r>
                        <a:rPr lang="ro-RO" sz="1100" dirty="0">
                          <a:solidFill>
                            <a:schemeClr val="bg1"/>
                          </a:solidFill>
                          <a:latin typeface="Montserrat" panose="00000500000000000000" pitchFamily="2" charset="0"/>
                        </a:rPr>
                        <a:t> și se introduce locația </a:t>
                      </a:r>
                    </a:p>
                    <a:p>
                      <a:pPr marL="228600" indent="-228600" algn="l">
                        <a:buAutoNum type="arabicPeriod"/>
                      </a:pPr>
                      <a:r>
                        <a:rPr lang="ro-RO" sz="1100" dirty="0">
                          <a:solidFill>
                            <a:schemeClr val="bg1"/>
                          </a:solidFill>
                          <a:latin typeface="Montserrat" panose="00000500000000000000" pitchFamily="2" charset="0"/>
                        </a:rPr>
                        <a:t>Se face click pe </a:t>
                      </a:r>
                      <a:r>
                        <a:rPr lang="it-IT" sz="1100" b="0" kern="1200" dirty="0">
                          <a:solidFill>
                            <a:schemeClr val="bg1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"</a:t>
                      </a:r>
                      <a:r>
                        <a:rPr lang="ro-RO" sz="1100" dirty="0">
                          <a:solidFill>
                            <a:schemeClr val="bg1"/>
                          </a:solidFill>
                          <a:latin typeface="Montserrat" panose="00000500000000000000" pitchFamily="2" charset="0"/>
                        </a:rPr>
                        <a:t>Guests</a:t>
                      </a:r>
                      <a:r>
                        <a:rPr lang="it-IT" sz="1100" b="0" kern="1200" dirty="0">
                          <a:solidFill>
                            <a:schemeClr val="bg1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"</a:t>
                      </a:r>
                      <a:r>
                        <a:rPr lang="ro-RO" sz="1100" dirty="0">
                          <a:solidFill>
                            <a:schemeClr val="bg1"/>
                          </a:solidFill>
                          <a:latin typeface="Montserrat" panose="00000500000000000000" pitchFamily="2" charset="0"/>
                        </a:rPr>
                        <a:t> și se selectează numărul de persoane</a:t>
                      </a:r>
                    </a:p>
                    <a:p>
                      <a:pPr marL="228600" indent="-228600" algn="l">
                        <a:buAutoNum type="arabicPeriod"/>
                      </a:pPr>
                      <a:r>
                        <a:rPr lang="ro-RO" sz="1100" dirty="0">
                          <a:solidFill>
                            <a:schemeClr val="bg1"/>
                          </a:solidFill>
                          <a:latin typeface="Montserrat" panose="00000500000000000000" pitchFamily="2" charset="0"/>
                        </a:rPr>
                        <a:t>Se apasă pe butonul </a:t>
                      </a:r>
                      <a:r>
                        <a:rPr lang="it-IT" sz="1100" b="0" kern="1200" dirty="0">
                          <a:solidFill>
                            <a:schemeClr val="bg1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"</a:t>
                      </a:r>
                      <a:r>
                        <a:rPr lang="ro-RO" sz="1100" dirty="0">
                          <a:solidFill>
                            <a:schemeClr val="bg1"/>
                          </a:solidFill>
                          <a:latin typeface="Montserrat" panose="00000500000000000000" pitchFamily="2" charset="0"/>
                        </a:rPr>
                        <a:t>Search</a:t>
                      </a:r>
                      <a:r>
                        <a:rPr lang="it-IT" sz="1100" b="0" kern="1200" dirty="0">
                          <a:solidFill>
                            <a:schemeClr val="bg1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"</a:t>
                      </a:r>
                      <a:endParaRPr lang="ro-RO" sz="1100" dirty="0">
                        <a:solidFill>
                          <a:schemeClr val="bg1"/>
                        </a:solidFill>
                        <a:latin typeface="Montserrat" panose="00000500000000000000" pitchFamily="2" charset="0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>
                        <a:solidFill>
                          <a:schemeClr val="tx1"/>
                        </a:solidFill>
                        <a:latin typeface="Montserrat" panose="00000500000000000000" pitchFamily="2" charset="0"/>
                      </a:endParaRPr>
                    </a:p>
                    <a:p>
                      <a:pPr marL="228600" indent="-228600" algn="ctr">
                        <a:buAutoNum type="arabicPeriod"/>
                      </a:pPr>
                      <a:endParaRPr lang="en-US" sz="1100" kern="1200" dirty="0">
                        <a:solidFill>
                          <a:schemeClr val="tx1"/>
                        </a:solidFill>
                        <a:latin typeface="Montserrat" panose="00000500000000000000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159097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6472C2C5-1DD5-4ABB-9C61-C992F15B12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6343" y="-103382"/>
            <a:ext cx="6372457" cy="653417"/>
          </a:xfrm>
        </p:spPr>
        <p:txBody>
          <a:bodyPr/>
          <a:lstStyle/>
          <a:p>
            <a:r>
              <a:rPr lang="ro-RO" sz="2000" b="1" dirty="0">
                <a:solidFill>
                  <a:srgbClr val="92D050"/>
                </a:solidFill>
                <a:latin typeface="Montserrat" panose="00000500000000000000" pitchFamily="2" charset="0"/>
              </a:rPr>
              <a:t>Executarea testării ( SUT – System under test)</a:t>
            </a:r>
            <a:endParaRPr lang="en-US" sz="2000" b="1" dirty="0">
              <a:solidFill>
                <a:srgbClr val="92D050"/>
              </a:solidFill>
              <a:latin typeface="Montserrat" panose="00000500000000000000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6971B04-00E6-4690-91BA-115B96D07D55}"/>
              </a:ext>
            </a:extLst>
          </p:cNvPr>
          <p:cNvSpPr txBox="1"/>
          <p:nvPr/>
        </p:nvSpPr>
        <p:spPr>
          <a:xfrm>
            <a:off x="492368" y="416358"/>
            <a:ext cx="11699632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2" charset="0"/>
              </a:rPr>
              <a:t>REZULTAT ASTEPTAT  </a:t>
            </a:r>
            <a:r>
              <a:rPr kumimoji="0" lang="ro-RO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2" charset="0"/>
              </a:rPr>
              <a:t>= / </a:t>
            </a: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2" charset="0"/>
              </a:rPr>
              <a:t>≠ REZULTAT </a:t>
            </a:r>
            <a:r>
              <a:rPr kumimoji="0" lang="ro-RO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2" charset="0"/>
              </a:rPr>
              <a:t>ACTUAL</a:t>
            </a:r>
            <a:endParaRPr kumimoji="0" lang="ro-RO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ontserrat" panose="00000500000000000000" pitchFamily="2" charset="0"/>
            </a:endParaRPr>
          </a:p>
          <a:p>
            <a:pPr lvl="0"/>
            <a:r>
              <a:rPr lang="ro-RO" sz="1100" dirty="0">
                <a:solidFill>
                  <a:schemeClr val="bg1"/>
                </a:solidFill>
                <a:latin typeface="Montserrat" panose="00000500000000000000" pitchFamily="2" charset="0"/>
              </a:rPr>
              <a:t>Dacă </a:t>
            </a:r>
            <a:r>
              <a:rPr lang="en-US" sz="1100" dirty="0" err="1">
                <a:solidFill>
                  <a:schemeClr val="bg1"/>
                </a:solidFill>
                <a:latin typeface="Montserrat" panose="00000500000000000000" pitchFamily="2" charset="0"/>
              </a:rPr>
              <a:t>corectitudinea</a:t>
            </a:r>
            <a:r>
              <a:rPr lang="en-US" sz="1100" dirty="0">
                <a:solidFill>
                  <a:schemeClr val="bg1"/>
                </a:solidFill>
                <a:latin typeface="Montserrat" panose="00000500000000000000" pitchFamily="2" charset="0"/>
              </a:rPr>
              <a:t> test</a:t>
            </a:r>
            <a:r>
              <a:rPr lang="ro-RO" sz="1100" dirty="0">
                <a:solidFill>
                  <a:schemeClr val="bg1"/>
                </a:solidFill>
                <a:latin typeface="Montserrat" panose="00000500000000000000" pitchFamily="2" charset="0"/>
              </a:rPr>
              <a:t>ă</a:t>
            </a:r>
            <a:r>
              <a:rPr lang="en-US" sz="1100" dirty="0" err="1">
                <a:solidFill>
                  <a:schemeClr val="bg1"/>
                </a:solidFill>
                <a:latin typeface="Montserrat" panose="00000500000000000000" pitchFamily="2" charset="0"/>
              </a:rPr>
              <a:t>rii</a:t>
            </a:r>
            <a:r>
              <a:rPr lang="ro-RO" sz="1100" dirty="0">
                <a:solidFill>
                  <a:schemeClr val="bg1"/>
                </a:solidFill>
                <a:latin typeface="Montserrat" panose="00000500000000000000" pitchFamily="2" charset="0"/>
              </a:rPr>
              <a:t> a fost verificată</a:t>
            </a:r>
            <a:r>
              <a:rPr lang="en-US" sz="1100" dirty="0">
                <a:solidFill>
                  <a:schemeClr val="bg1"/>
                </a:solidFill>
                <a:latin typeface="Montserrat" panose="00000500000000000000" pitchFamily="2" charset="0"/>
              </a:rPr>
              <a:t> se </a:t>
            </a:r>
            <a:r>
              <a:rPr lang="en-US" sz="1100" dirty="0" err="1">
                <a:solidFill>
                  <a:schemeClr val="bg1"/>
                </a:solidFill>
                <a:latin typeface="Montserrat" panose="00000500000000000000" pitchFamily="2" charset="0"/>
              </a:rPr>
              <a:t>genereaz</a:t>
            </a:r>
            <a:r>
              <a:rPr lang="ro-RO" sz="1100" dirty="0">
                <a:solidFill>
                  <a:schemeClr val="bg1"/>
                </a:solidFill>
                <a:latin typeface="Montserrat" panose="00000500000000000000" pitchFamily="2" charset="0"/>
              </a:rPr>
              <a:t>ă</a:t>
            </a:r>
            <a:r>
              <a:rPr lang="en-US" sz="1100" dirty="0">
                <a:solidFill>
                  <a:schemeClr val="bg1"/>
                </a:solidFill>
                <a:latin typeface="Montserrat" panose="00000500000000000000" pitchFamily="2" charset="0"/>
              </a:rPr>
              <a:t> un bug report.</a:t>
            </a:r>
            <a:endParaRPr lang="ro-RO" sz="1100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pPr lvl="0"/>
            <a:endParaRPr lang="ro-RO" sz="1100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100" dirty="0">
                <a:solidFill>
                  <a:schemeClr val="bg1"/>
                </a:solidFill>
                <a:latin typeface="Montserrat" panose="00000500000000000000" pitchFamily="2" charset="0"/>
              </a:rPr>
              <a:t>Dup</a:t>
            </a:r>
            <a:r>
              <a:rPr lang="ro-RO" sz="1100" dirty="0">
                <a:solidFill>
                  <a:schemeClr val="bg1"/>
                </a:solidFill>
                <a:latin typeface="Montserrat" panose="00000500000000000000" pitchFamily="2" charset="0"/>
              </a:rPr>
              <a:t>ă</a:t>
            </a:r>
            <a:r>
              <a:rPr lang="en-US" sz="11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Montserrat" panose="00000500000000000000" pitchFamily="2" charset="0"/>
              </a:rPr>
              <a:t>rularea</a:t>
            </a:r>
            <a:r>
              <a:rPr lang="en-US" sz="1100" dirty="0">
                <a:solidFill>
                  <a:schemeClr val="bg1"/>
                </a:solidFill>
                <a:latin typeface="Montserrat" panose="00000500000000000000" pitchFamily="2" charset="0"/>
              </a:rPr>
              <a:t> test case-</a:t>
            </a:r>
            <a:r>
              <a:rPr lang="en-US" sz="1100" dirty="0" err="1">
                <a:solidFill>
                  <a:schemeClr val="bg1"/>
                </a:solidFill>
                <a:latin typeface="Montserrat" panose="00000500000000000000" pitchFamily="2" charset="0"/>
              </a:rPr>
              <a:t>ului</a:t>
            </a:r>
            <a:r>
              <a:rPr lang="en-US" sz="11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1100" b="1" dirty="0">
                <a:solidFill>
                  <a:schemeClr val="bg1"/>
                </a:solidFill>
                <a:latin typeface="Montserrat" panose="00000500000000000000" pitchFamily="2" charset="0"/>
              </a:rPr>
              <a:t>C3</a:t>
            </a:r>
            <a:r>
              <a:rPr lang="en-US" sz="1100" dirty="0">
                <a:solidFill>
                  <a:schemeClr val="bg1"/>
                </a:solidFill>
                <a:latin typeface="Montserrat" panose="00000500000000000000" pitchFamily="2" charset="0"/>
              </a:rPr>
              <a:t> s-a </a:t>
            </a:r>
            <a:r>
              <a:rPr lang="en-US" sz="1100" dirty="0" err="1">
                <a:solidFill>
                  <a:schemeClr val="bg1"/>
                </a:solidFill>
                <a:latin typeface="Montserrat" panose="00000500000000000000" pitchFamily="2" charset="0"/>
              </a:rPr>
              <a:t>constatat</a:t>
            </a:r>
            <a:r>
              <a:rPr lang="en-US" sz="1100" dirty="0">
                <a:solidFill>
                  <a:schemeClr val="bg1"/>
                </a:solidFill>
                <a:latin typeface="Montserrat" panose="00000500000000000000" pitchFamily="2" charset="0"/>
              </a:rPr>
              <a:t> c</a:t>
            </a:r>
            <a:r>
              <a:rPr lang="ro-RO" sz="1100" dirty="0">
                <a:solidFill>
                  <a:schemeClr val="bg1"/>
                </a:solidFill>
                <a:latin typeface="Montserrat" panose="00000500000000000000" pitchFamily="2" charset="0"/>
              </a:rPr>
              <a:t>ă</a:t>
            </a:r>
            <a:r>
              <a:rPr lang="en-US" sz="11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Montserrat" panose="00000500000000000000" pitchFamily="2" charset="0"/>
              </a:rPr>
              <a:t>rezultatul</a:t>
            </a:r>
            <a:r>
              <a:rPr lang="en-US" sz="1100" dirty="0">
                <a:solidFill>
                  <a:schemeClr val="bg1"/>
                </a:solidFill>
                <a:latin typeface="Montserrat" panose="00000500000000000000" pitchFamily="2" charset="0"/>
              </a:rPr>
              <a:t> a</a:t>
            </a:r>
            <a:r>
              <a:rPr lang="ro-RO" sz="1100" dirty="0">
                <a:solidFill>
                  <a:schemeClr val="bg1"/>
                </a:solidFill>
                <a:latin typeface="Montserrat" panose="00000500000000000000" pitchFamily="2" charset="0"/>
              </a:rPr>
              <a:t>ș</a:t>
            </a:r>
            <a:r>
              <a:rPr lang="en-US" sz="1100" dirty="0" err="1">
                <a:solidFill>
                  <a:schemeClr val="bg1"/>
                </a:solidFill>
                <a:latin typeface="Montserrat" panose="00000500000000000000" pitchFamily="2" charset="0"/>
              </a:rPr>
              <a:t>teptat</a:t>
            </a:r>
            <a:r>
              <a:rPr lang="en-US" sz="11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Montserrat" panose="00000500000000000000" pitchFamily="2" charset="0"/>
              </a:rPr>
              <a:t>este</a:t>
            </a:r>
            <a:r>
              <a:rPr lang="en-US" sz="11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Montserrat" panose="00000500000000000000" pitchFamily="2" charset="0"/>
              </a:rPr>
              <a:t>diferit</a:t>
            </a:r>
            <a:r>
              <a:rPr lang="en-US" sz="11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ro-RO" sz="1100" dirty="0">
                <a:solidFill>
                  <a:schemeClr val="bg1"/>
                </a:solidFill>
                <a:latin typeface="Montserrat" panose="00000500000000000000" pitchFamily="2" charset="0"/>
              </a:rPr>
              <a:t>față </a:t>
            </a:r>
            <a:r>
              <a:rPr lang="en-US" sz="1100" dirty="0">
                <a:solidFill>
                  <a:schemeClr val="bg1"/>
                </a:solidFill>
                <a:latin typeface="Montserrat" panose="00000500000000000000" pitchFamily="2" charset="0"/>
              </a:rPr>
              <a:t>de </a:t>
            </a:r>
            <a:r>
              <a:rPr lang="en-US" sz="1100" dirty="0" err="1">
                <a:solidFill>
                  <a:schemeClr val="bg1"/>
                </a:solidFill>
                <a:latin typeface="Montserrat" panose="00000500000000000000" pitchFamily="2" charset="0"/>
              </a:rPr>
              <a:t>cel</a:t>
            </a:r>
            <a:r>
              <a:rPr lang="en-US" sz="11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ro-RO" sz="1100" dirty="0">
                <a:solidFill>
                  <a:schemeClr val="bg1"/>
                </a:solidFill>
                <a:latin typeface="Montserrat" panose="00000500000000000000" pitchFamily="2" charset="0"/>
              </a:rPr>
              <a:t>actual</a:t>
            </a:r>
            <a:r>
              <a:rPr lang="en-US" sz="1100" dirty="0">
                <a:solidFill>
                  <a:schemeClr val="bg1"/>
                </a:solidFill>
                <a:latin typeface="Montserrat" panose="00000500000000000000" pitchFamily="2" charset="0"/>
              </a:rPr>
              <a:t> - </a:t>
            </a:r>
            <a:r>
              <a:rPr lang="ro-RO" sz="1100" dirty="0">
                <a:solidFill>
                  <a:schemeClr val="bg1"/>
                </a:solidFill>
                <a:latin typeface="Montserrat" panose="00000500000000000000" pitchFamily="2" charset="0"/>
                <a:cs typeface="Times New Roman" panose="02020603050405020304" pitchFamily="18" charset="0"/>
              </a:rPr>
              <a:t>f</a:t>
            </a:r>
            <a:r>
              <a:rPr lang="en-US" sz="1100" dirty="0" err="1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ereastra</a:t>
            </a:r>
            <a:r>
              <a:rPr lang="en-US" sz="1100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de </a:t>
            </a:r>
            <a:r>
              <a:rPr lang="en-US" sz="1100" dirty="0" err="1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confirmare</a:t>
            </a:r>
            <a:r>
              <a:rPr lang="en-US" sz="1100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a num</a:t>
            </a:r>
            <a:r>
              <a:rPr lang="ro-RO" sz="1100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ă</a:t>
            </a:r>
            <a:r>
              <a:rPr lang="en-US" sz="1100" dirty="0" err="1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rul</a:t>
            </a:r>
            <a:r>
              <a:rPr lang="ro-RO" sz="1100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ui</a:t>
            </a:r>
            <a:r>
              <a:rPr lang="en-US" sz="1100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de </a:t>
            </a:r>
            <a:r>
              <a:rPr lang="en-US" sz="1100" dirty="0" err="1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telefon</a:t>
            </a:r>
            <a:r>
              <a:rPr lang="en-US" sz="1100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printr</a:t>
            </a:r>
            <a:r>
              <a:rPr lang="en-US" sz="1100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-un cod SMS</a:t>
            </a:r>
            <a:r>
              <a:rPr lang="ro-RO" sz="1100" dirty="0"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trimis</a:t>
            </a:r>
            <a:r>
              <a:rPr lang="en-US" sz="1100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pe </a:t>
            </a:r>
            <a:r>
              <a:rPr lang="en-US" sz="1100" dirty="0" err="1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telefon</a:t>
            </a:r>
            <a:r>
              <a:rPr lang="en-US" sz="1100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nu a </a:t>
            </a:r>
            <a:r>
              <a:rPr lang="en-US" sz="1100" dirty="0" err="1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fost</a:t>
            </a:r>
            <a:r>
              <a:rPr lang="en-US" sz="1100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afi</a:t>
            </a:r>
            <a:r>
              <a:rPr lang="ro-RO" sz="1100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ș</a:t>
            </a:r>
            <a:r>
              <a:rPr lang="en-US" sz="1100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at</a:t>
            </a:r>
            <a:r>
              <a:rPr lang="ro-RO" sz="1100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ă,</a:t>
            </a:r>
            <a:r>
              <a:rPr lang="ro-RO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Montserrat" panose="00000500000000000000" pitchFamily="2" charset="0"/>
              </a:rPr>
              <a:t>prin</a:t>
            </a:r>
            <a:r>
              <a:rPr lang="en-US" sz="11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Montserrat" panose="00000500000000000000" pitchFamily="2" charset="0"/>
              </a:rPr>
              <a:t>urmare</a:t>
            </a:r>
            <a:r>
              <a:rPr lang="en-US" sz="1100" dirty="0">
                <a:solidFill>
                  <a:schemeClr val="bg1"/>
                </a:solidFill>
                <a:latin typeface="Montserrat" panose="00000500000000000000" pitchFamily="2" charset="0"/>
              </a:rPr>
              <a:t> s-a </a:t>
            </a:r>
            <a:r>
              <a:rPr lang="en-US" sz="1100" dirty="0" err="1">
                <a:solidFill>
                  <a:schemeClr val="bg1"/>
                </a:solidFill>
                <a:latin typeface="Montserrat" panose="00000500000000000000" pitchFamily="2" charset="0"/>
              </a:rPr>
              <a:t>generat</a:t>
            </a:r>
            <a:r>
              <a:rPr lang="en-US" sz="1100" dirty="0">
                <a:solidFill>
                  <a:schemeClr val="bg1"/>
                </a:solidFill>
                <a:latin typeface="Montserrat" panose="00000500000000000000" pitchFamily="2" charset="0"/>
              </a:rPr>
              <a:t> bug report-ul </a:t>
            </a:r>
            <a:r>
              <a:rPr lang="ro-RO" sz="1100" b="1" dirty="0">
                <a:solidFill>
                  <a:schemeClr val="bg1"/>
                </a:solidFill>
                <a:latin typeface="Montserrat" panose="00000500000000000000" pitchFamily="2" charset="0"/>
              </a:rPr>
              <a:t>BL-9</a:t>
            </a:r>
            <a:r>
              <a:rPr lang="en-US" sz="1100" dirty="0">
                <a:solidFill>
                  <a:schemeClr val="bg1"/>
                </a:solidFill>
                <a:latin typeface="Montserrat" panose="00000500000000000000" pitchFamily="2" charset="0"/>
              </a:rPr>
              <a:t>.</a:t>
            </a:r>
          </a:p>
          <a:p>
            <a:pPr lvl="0"/>
            <a:r>
              <a:rPr lang="en-US" sz="1400" dirty="0"/>
              <a:t>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o-RO" sz="1400" b="1" dirty="0">
              <a:solidFill>
                <a:prstClr val="white"/>
              </a:solidFill>
              <a:latin typeface="Century Gothic" panose="020B050202020202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 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98D80CDA-65FA-4321-9FA0-123671F2AB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7635969"/>
              </p:ext>
            </p:extLst>
          </p:nvPr>
        </p:nvGraphicFramePr>
        <p:xfrm>
          <a:off x="492368" y="1465484"/>
          <a:ext cx="11207264" cy="25603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518032">
                  <a:extLst>
                    <a:ext uri="{9D8B030D-6E8A-4147-A177-3AD203B41FA5}">
                      <a16:colId xmlns:a16="http://schemas.microsoft.com/office/drawing/2014/main" val="2361163919"/>
                    </a:ext>
                  </a:extLst>
                </a:gridCol>
                <a:gridCol w="1156461">
                  <a:extLst>
                    <a:ext uri="{9D8B030D-6E8A-4147-A177-3AD203B41FA5}">
                      <a16:colId xmlns:a16="http://schemas.microsoft.com/office/drawing/2014/main" val="1808677944"/>
                    </a:ext>
                  </a:extLst>
                </a:gridCol>
                <a:gridCol w="1140398">
                  <a:extLst>
                    <a:ext uri="{9D8B030D-6E8A-4147-A177-3AD203B41FA5}">
                      <a16:colId xmlns:a16="http://schemas.microsoft.com/office/drawing/2014/main" val="4105913487"/>
                    </a:ext>
                  </a:extLst>
                </a:gridCol>
                <a:gridCol w="1035996">
                  <a:extLst>
                    <a:ext uri="{9D8B030D-6E8A-4147-A177-3AD203B41FA5}">
                      <a16:colId xmlns:a16="http://schemas.microsoft.com/office/drawing/2014/main" val="2135874307"/>
                    </a:ext>
                  </a:extLst>
                </a:gridCol>
                <a:gridCol w="2650224">
                  <a:extLst>
                    <a:ext uri="{9D8B030D-6E8A-4147-A177-3AD203B41FA5}">
                      <a16:colId xmlns:a16="http://schemas.microsoft.com/office/drawing/2014/main" val="2169742686"/>
                    </a:ext>
                  </a:extLst>
                </a:gridCol>
                <a:gridCol w="2900435">
                  <a:extLst>
                    <a:ext uri="{9D8B030D-6E8A-4147-A177-3AD203B41FA5}">
                      <a16:colId xmlns:a16="http://schemas.microsoft.com/office/drawing/2014/main" val="1624181233"/>
                    </a:ext>
                  </a:extLst>
                </a:gridCol>
                <a:gridCol w="1805718">
                  <a:extLst>
                    <a:ext uri="{9D8B030D-6E8A-4147-A177-3AD203B41FA5}">
                      <a16:colId xmlns:a16="http://schemas.microsoft.com/office/drawing/2014/main" val="621218897"/>
                    </a:ext>
                  </a:extLst>
                </a:gridCol>
              </a:tblGrid>
              <a:tr h="438220">
                <a:tc>
                  <a:txBody>
                    <a:bodyPr/>
                    <a:lstStyle/>
                    <a:p>
                      <a:pPr algn="ctr"/>
                      <a:r>
                        <a:rPr lang="ro-RO" sz="1200" dirty="0">
                          <a:latin typeface="Montserrat" panose="00000500000000000000" pitchFamily="2" charset="0"/>
                        </a:rPr>
                        <a:t>ID</a:t>
                      </a:r>
                      <a:endParaRPr lang="en-US" sz="1200" dirty="0">
                        <a:latin typeface="Montserrat" panose="00000500000000000000" pitchFamily="2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sz="1200" dirty="0">
                          <a:latin typeface="Montserrat" panose="00000500000000000000" pitchFamily="2" charset="0"/>
                        </a:rPr>
                        <a:t>Descriere </a:t>
                      </a:r>
                      <a:endParaRPr lang="en-US" sz="1200" dirty="0">
                        <a:latin typeface="Montserrat" panose="00000500000000000000" pitchFamily="2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sz="1200" dirty="0">
                          <a:latin typeface="Montserrat" panose="00000500000000000000" pitchFamily="2" charset="0"/>
                        </a:rPr>
                        <a:t>Raportat de </a:t>
                      </a:r>
                      <a:endParaRPr lang="en-US" sz="1200" dirty="0">
                        <a:latin typeface="Montserrat" panose="00000500000000000000" pitchFamily="2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sz="1200" dirty="0">
                          <a:latin typeface="Montserrat" panose="00000500000000000000" pitchFamily="2" charset="0"/>
                        </a:rPr>
                        <a:t>Mediu testare</a:t>
                      </a:r>
                      <a:endParaRPr lang="en-US" sz="1200" dirty="0">
                        <a:latin typeface="Montserrat" panose="00000500000000000000" pitchFamily="2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sz="1200" dirty="0">
                          <a:latin typeface="Montserrat" panose="00000500000000000000" pitchFamily="2" charset="0"/>
                        </a:rPr>
                        <a:t>Pași de reprodus</a:t>
                      </a:r>
                      <a:endParaRPr lang="en-US" sz="1200" dirty="0">
                        <a:latin typeface="Montserrat" panose="00000500000000000000" pitchFamily="2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latin typeface="Montserrat" panose="00000500000000000000" pitchFamily="2" charset="0"/>
                        </a:rPr>
                        <a:t>Rezultat</a:t>
                      </a:r>
                      <a:r>
                        <a:rPr lang="en-US" sz="1200" dirty="0"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1200" dirty="0" err="1">
                          <a:latin typeface="Montserrat" panose="00000500000000000000" pitchFamily="2" charset="0"/>
                        </a:rPr>
                        <a:t>asteptat</a:t>
                      </a:r>
                      <a:r>
                        <a:rPr lang="en-US" sz="1200" dirty="0">
                          <a:latin typeface="Montserrat" panose="00000500000000000000" pitchFamily="2" charset="0"/>
                        </a:rPr>
                        <a:t> / </a:t>
                      </a:r>
                      <a:r>
                        <a:rPr lang="en-US" sz="1200" dirty="0" err="1">
                          <a:latin typeface="Montserrat" panose="00000500000000000000" pitchFamily="2" charset="0"/>
                        </a:rPr>
                        <a:t>Rezultat</a:t>
                      </a:r>
                      <a:r>
                        <a:rPr lang="en-US" sz="1200" baseline="0" dirty="0"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ro-RO" sz="1200" baseline="0" dirty="0">
                          <a:latin typeface="Montserrat" panose="00000500000000000000" pitchFamily="2" charset="0"/>
                        </a:rPr>
                        <a:t>actual</a:t>
                      </a:r>
                      <a:endParaRPr lang="en-US" sz="1200" dirty="0">
                        <a:latin typeface="Montserrat" panose="00000500000000000000" pitchFamily="2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sz="1200" dirty="0">
                          <a:latin typeface="Montserrat" panose="00000500000000000000" pitchFamily="2" charset="0"/>
                        </a:rPr>
                        <a:t>Severitate / Prioritate</a:t>
                      </a:r>
                      <a:endParaRPr lang="en-US" sz="1200" dirty="0">
                        <a:latin typeface="Montserrat" panose="00000500000000000000" pitchFamily="2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3253836"/>
                  </a:ext>
                </a:extLst>
              </a:tr>
              <a:tr h="2015810">
                <a:tc>
                  <a:txBody>
                    <a:bodyPr/>
                    <a:lstStyle/>
                    <a:p>
                      <a:pPr algn="l"/>
                      <a:r>
                        <a:rPr lang="ro-RO" sz="1100" b="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BL-9</a:t>
                      </a:r>
                      <a:endParaRPr lang="en-US" sz="1100" b="0" dirty="0">
                        <a:solidFill>
                          <a:schemeClr val="tx1"/>
                        </a:solidFill>
                        <a:latin typeface="Montserrat" panose="000005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dirty="0" err="1">
                          <a:effectLst/>
                          <a:latin typeface="Montserrat" panose="00000500000000000000" pitchFamily="2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Fereastra</a:t>
                      </a:r>
                      <a:r>
                        <a:rPr lang="en-US" sz="1100" dirty="0">
                          <a:effectLst/>
                          <a:latin typeface="Montserrat" panose="00000500000000000000" pitchFamily="2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de </a:t>
                      </a:r>
                      <a:r>
                        <a:rPr lang="en-US" sz="1100" dirty="0" err="1">
                          <a:effectLst/>
                          <a:latin typeface="Montserrat" panose="00000500000000000000" pitchFamily="2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confirmare</a:t>
                      </a:r>
                      <a:r>
                        <a:rPr lang="en-US" sz="1100" dirty="0">
                          <a:effectLst/>
                          <a:latin typeface="Montserrat" panose="00000500000000000000" pitchFamily="2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a num</a:t>
                      </a:r>
                      <a:r>
                        <a:rPr lang="ro-RO" sz="1100" dirty="0">
                          <a:effectLst/>
                          <a:latin typeface="Montserrat" panose="00000500000000000000" pitchFamily="2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ă</a:t>
                      </a:r>
                      <a:r>
                        <a:rPr lang="en-US" sz="1100" dirty="0" err="1">
                          <a:effectLst/>
                          <a:latin typeface="Montserrat" panose="00000500000000000000" pitchFamily="2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rul</a:t>
                      </a:r>
                      <a:r>
                        <a:rPr lang="ro-RO" sz="1100" dirty="0">
                          <a:effectLst/>
                          <a:latin typeface="Montserrat" panose="00000500000000000000" pitchFamily="2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ui</a:t>
                      </a:r>
                      <a:r>
                        <a:rPr lang="en-US" sz="1100" dirty="0">
                          <a:effectLst/>
                          <a:latin typeface="Montserrat" panose="00000500000000000000" pitchFamily="2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de </a:t>
                      </a:r>
                      <a:r>
                        <a:rPr lang="en-US" sz="1100" dirty="0" err="1">
                          <a:effectLst/>
                          <a:latin typeface="Montserrat" panose="00000500000000000000" pitchFamily="2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telefon</a:t>
                      </a:r>
                      <a:r>
                        <a:rPr lang="en-US" sz="1100" dirty="0">
                          <a:effectLst/>
                          <a:latin typeface="Montserrat" panose="00000500000000000000" pitchFamily="2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100" dirty="0" err="1">
                          <a:effectLst/>
                          <a:latin typeface="Montserrat" panose="00000500000000000000" pitchFamily="2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printr</a:t>
                      </a:r>
                      <a:r>
                        <a:rPr lang="en-US" sz="1100" dirty="0">
                          <a:effectLst/>
                          <a:latin typeface="Montserrat" panose="00000500000000000000" pitchFamily="2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-un cod SMS </a:t>
                      </a:r>
                      <a:r>
                        <a:rPr lang="en-US" sz="1100" dirty="0" err="1">
                          <a:effectLst/>
                          <a:latin typeface="Montserrat" panose="00000500000000000000" pitchFamily="2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trimis</a:t>
                      </a:r>
                      <a:r>
                        <a:rPr lang="en-US" sz="1100" dirty="0">
                          <a:effectLst/>
                          <a:latin typeface="Montserrat" panose="00000500000000000000" pitchFamily="2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pe </a:t>
                      </a:r>
                      <a:r>
                        <a:rPr lang="en-US" sz="1100" dirty="0" err="1">
                          <a:effectLst/>
                          <a:latin typeface="Montserrat" panose="00000500000000000000" pitchFamily="2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telefon</a:t>
                      </a:r>
                      <a:r>
                        <a:rPr lang="en-US" sz="1100" dirty="0">
                          <a:effectLst/>
                          <a:latin typeface="Montserrat" panose="00000500000000000000" pitchFamily="2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100" b="1" dirty="0">
                          <a:effectLst/>
                          <a:latin typeface="Montserrat" panose="00000500000000000000" pitchFamily="2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nu</a:t>
                      </a:r>
                      <a:r>
                        <a:rPr lang="en-US" sz="1100" dirty="0">
                          <a:effectLst/>
                          <a:latin typeface="Montserrat" panose="00000500000000000000" pitchFamily="2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a </a:t>
                      </a:r>
                      <a:r>
                        <a:rPr lang="en-US" sz="1100" dirty="0" err="1">
                          <a:effectLst/>
                          <a:latin typeface="Montserrat" panose="00000500000000000000" pitchFamily="2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fost</a:t>
                      </a:r>
                      <a:r>
                        <a:rPr lang="en-US" sz="1100" dirty="0">
                          <a:effectLst/>
                          <a:latin typeface="Montserrat" panose="00000500000000000000" pitchFamily="2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100" dirty="0" err="1">
                          <a:effectLst/>
                          <a:latin typeface="Montserrat" panose="00000500000000000000" pitchFamily="2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afi</a:t>
                      </a:r>
                      <a:r>
                        <a:rPr lang="ro-RO" sz="1100" dirty="0">
                          <a:effectLst/>
                          <a:latin typeface="Montserrat" panose="00000500000000000000" pitchFamily="2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ș</a:t>
                      </a:r>
                      <a:r>
                        <a:rPr lang="en-US" sz="1100" dirty="0">
                          <a:effectLst/>
                          <a:latin typeface="Montserrat" panose="00000500000000000000" pitchFamily="2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at</a:t>
                      </a:r>
                      <a:r>
                        <a:rPr lang="ro-RO" sz="1100" dirty="0">
                          <a:effectLst/>
                          <a:latin typeface="Montserrat" panose="00000500000000000000" pitchFamily="2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ă</a:t>
                      </a:r>
                      <a:endParaRPr lang="en-US" sz="1100" dirty="0">
                        <a:effectLst/>
                        <a:latin typeface="Montserrat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o-RO" sz="1100" b="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Balaj Larisa</a:t>
                      </a:r>
                      <a:endParaRPr lang="en-US" sz="1100" b="0" dirty="0">
                        <a:solidFill>
                          <a:schemeClr val="tx1"/>
                        </a:solidFill>
                        <a:latin typeface="Montserrat" panose="000005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b="0" kern="1200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Google Chrome Version 94.0.4606.71 (Official Build) (64-bit)</a:t>
                      </a:r>
                      <a:endParaRPr lang="en-US" sz="1100" b="0" dirty="0">
                        <a:solidFill>
                          <a:schemeClr val="tx1"/>
                        </a:solidFill>
                        <a:latin typeface="Montserrat" panose="000005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ro-RO" sz="110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1. Accesează adresa</a:t>
                      </a:r>
                      <a:r>
                        <a:rPr lang="en-US" sz="110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 web</a:t>
                      </a:r>
                      <a:r>
                        <a:rPr lang="ro-RO" sz="110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ro-RO" sz="1100" kern="120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  <a:hlinkClick r:id="rId2"/>
                        </a:rPr>
                        <a:t>https://www.airbnb.com</a:t>
                      </a:r>
                      <a:r>
                        <a:rPr lang="ro-RO" sz="1100" kern="120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 </a:t>
                      </a:r>
                    </a:p>
                    <a:p>
                      <a:pPr marL="0" indent="0" algn="l">
                        <a:buNone/>
                      </a:pPr>
                      <a:r>
                        <a:rPr lang="ro-RO" sz="1100" kern="120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2. Navigheaza pe butonul Sign Up și accesează butonul</a:t>
                      </a:r>
                      <a:endParaRPr lang="ro-RO" sz="1100" dirty="0">
                        <a:solidFill>
                          <a:schemeClr val="tx1"/>
                        </a:solidFill>
                        <a:latin typeface="Montserrat" panose="00000500000000000000" pitchFamily="2" charset="0"/>
                      </a:endParaRPr>
                    </a:p>
                    <a:p>
                      <a:pPr marL="0" indent="0" algn="l">
                        <a:buNone/>
                      </a:pPr>
                      <a:r>
                        <a:rPr lang="ro-RO" sz="110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3. Click pe câmpul </a:t>
                      </a:r>
                      <a:r>
                        <a:rPr lang="it-IT" sz="1100" b="0" kern="120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"</a:t>
                      </a:r>
                      <a:r>
                        <a:rPr lang="ro-RO" sz="110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Country</a:t>
                      </a:r>
                      <a:r>
                        <a:rPr lang="it-IT" sz="1100" b="0" kern="120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"</a:t>
                      </a:r>
                      <a:r>
                        <a:rPr lang="ro-RO" sz="110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 și selectează țara crespunzătoare din meniul drop down care se afișează.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o-RO" sz="110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4. Click pe câmpul </a:t>
                      </a:r>
                      <a:r>
                        <a:rPr lang="it-IT" sz="1100" b="0" kern="120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"</a:t>
                      </a:r>
                      <a:r>
                        <a:rPr lang="ro-RO" sz="110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Phone Number</a:t>
                      </a:r>
                      <a:r>
                        <a:rPr lang="en-US" sz="110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”</a:t>
                      </a:r>
                      <a:r>
                        <a:rPr lang="ro-RO" sz="1100" b="0" kern="120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 și i</a:t>
                      </a:r>
                      <a:r>
                        <a:rPr lang="ro-RO" sz="110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ntrodu un număr de telefon valid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o-RO" sz="110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5. Apasă pe butonul </a:t>
                      </a:r>
                      <a:r>
                        <a:rPr lang="en-US" sz="110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“</a:t>
                      </a:r>
                      <a:r>
                        <a:rPr lang="ro-RO" sz="110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Continue</a:t>
                      </a:r>
                      <a:r>
                        <a:rPr lang="en-US" sz="110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”</a:t>
                      </a:r>
                    </a:p>
                    <a:p>
                      <a:pPr marL="0" indent="0" algn="l">
                        <a:buNone/>
                      </a:pPr>
                      <a:endParaRPr lang="en-US" sz="1100" b="0" dirty="0">
                        <a:solidFill>
                          <a:schemeClr val="tx1"/>
                        </a:solidFill>
                        <a:latin typeface="Montserrat" panose="000005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en-US" sz="1100" b="1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R</a:t>
                      </a:r>
                      <a:r>
                        <a:rPr lang="ro-RO" sz="1100" b="1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ezultat așteptat</a:t>
                      </a:r>
                      <a:r>
                        <a:rPr lang="en-US" sz="1100" b="1" baseline="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:</a:t>
                      </a:r>
                      <a:endParaRPr lang="en-US" sz="1100" b="1" dirty="0">
                        <a:solidFill>
                          <a:schemeClr val="tx1"/>
                        </a:solidFill>
                        <a:latin typeface="Montserrat" panose="00000500000000000000" pitchFamily="2" charset="0"/>
                      </a:endParaRPr>
                    </a:p>
                    <a:p>
                      <a:pPr marL="0" indent="0" algn="l">
                        <a:buNone/>
                      </a:pPr>
                      <a:r>
                        <a:rPr lang="pt-BR" sz="1100" b="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Fereastra de confirmare a num</a:t>
                      </a:r>
                      <a:r>
                        <a:rPr lang="ro-RO" sz="1100" b="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ă</a:t>
                      </a:r>
                      <a:r>
                        <a:rPr lang="pt-BR" sz="1100" b="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rului de telefon este afi</a:t>
                      </a:r>
                      <a:r>
                        <a:rPr lang="ro-RO" sz="1100" b="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ș</a:t>
                      </a:r>
                      <a:r>
                        <a:rPr lang="pt-BR" sz="1100" b="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at</a:t>
                      </a:r>
                      <a:r>
                        <a:rPr lang="ro-RO" sz="1100" b="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ă</a:t>
                      </a:r>
                      <a:r>
                        <a:rPr lang="pt-BR" sz="1100" b="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.</a:t>
                      </a:r>
                      <a:endParaRPr lang="en-US" sz="1100" b="0" dirty="0">
                        <a:solidFill>
                          <a:schemeClr val="tx1"/>
                        </a:solidFill>
                        <a:latin typeface="Montserrat" panose="00000500000000000000" pitchFamily="2" charset="0"/>
                      </a:endParaRPr>
                    </a:p>
                    <a:p>
                      <a:pPr marL="0" indent="0" algn="l">
                        <a:buNone/>
                      </a:pPr>
                      <a:r>
                        <a:rPr lang="ro-RO" sz="1100" b="1" dirty="0">
                          <a:solidFill>
                            <a:srgbClr val="C00000"/>
                          </a:solidFill>
                          <a:latin typeface="Montserrat" panose="00000500000000000000" pitchFamily="2" charset="0"/>
                        </a:rPr>
                        <a:t>Rezultat actual</a:t>
                      </a:r>
                      <a:r>
                        <a:rPr lang="en-US" sz="1100" b="1" baseline="0" dirty="0">
                          <a:solidFill>
                            <a:srgbClr val="C00000"/>
                          </a:solidFill>
                          <a:latin typeface="Montserrat" panose="00000500000000000000" pitchFamily="2" charset="0"/>
                        </a:rPr>
                        <a:t>:</a:t>
                      </a:r>
                    </a:p>
                    <a:p>
                      <a:r>
                        <a:rPr lang="en-US" sz="1100" dirty="0" err="1">
                          <a:latin typeface="Montserrat" panose="00000500000000000000" pitchFamily="2" charset="0"/>
                        </a:rPr>
                        <a:t>Fereastra</a:t>
                      </a:r>
                      <a:r>
                        <a:rPr lang="en-US" sz="1100" dirty="0">
                          <a:latin typeface="Montserrat" panose="00000500000000000000" pitchFamily="2" charset="0"/>
                        </a:rPr>
                        <a:t> de </a:t>
                      </a:r>
                      <a:r>
                        <a:rPr lang="en-US" sz="1100" dirty="0" err="1">
                          <a:latin typeface="Montserrat" panose="00000500000000000000" pitchFamily="2" charset="0"/>
                        </a:rPr>
                        <a:t>confirmare</a:t>
                      </a:r>
                      <a:r>
                        <a:rPr lang="en-US" sz="1100" dirty="0">
                          <a:latin typeface="Montserrat" panose="00000500000000000000" pitchFamily="2" charset="0"/>
                        </a:rPr>
                        <a:t> a num</a:t>
                      </a:r>
                      <a:r>
                        <a:rPr lang="ro-RO" sz="1100" dirty="0">
                          <a:latin typeface="Montserrat" panose="00000500000000000000" pitchFamily="2" charset="0"/>
                        </a:rPr>
                        <a:t>ă</a:t>
                      </a:r>
                      <a:r>
                        <a:rPr lang="en-US" sz="1100" dirty="0" err="1">
                          <a:latin typeface="Montserrat" panose="00000500000000000000" pitchFamily="2" charset="0"/>
                        </a:rPr>
                        <a:t>rului</a:t>
                      </a:r>
                      <a:r>
                        <a:rPr lang="en-US" sz="1100" dirty="0">
                          <a:latin typeface="Montserrat" panose="00000500000000000000" pitchFamily="2" charset="0"/>
                        </a:rPr>
                        <a:t> de </a:t>
                      </a:r>
                      <a:r>
                        <a:rPr lang="en-US" sz="1100" dirty="0" err="1">
                          <a:latin typeface="Montserrat" panose="00000500000000000000" pitchFamily="2" charset="0"/>
                        </a:rPr>
                        <a:t>telefon</a:t>
                      </a:r>
                      <a:r>
                        <a:rPr lang="en-US" sz="1100" dirty="0">
                          <a:latin typeface="Montserrat" panose="00000500000000000000" pitchFamily="2" charset="0"/>
                        </a:rPr>
                        <a:t> nu </a:t>
                      </a:r>
                      <a:r>
                        <a:rPr lang="en-US" sz="1100" dirty="0" err="1">
                          <a:latin typeface="Montserrat" panose="00000500000000000000" pitchFamily="2" charset="0"/>
                        </a:rPr>
                        <a:t>este</a:t>
                      </a:r>
                      <a:r>
                        <a:rPr lang="en-US" sz="1100" dirty="0"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1100" dirty="0" err="1">
                          <a:latin typeface="Montserrat" panose="00000500000000000000" pitchFamily="2" charset="0"/>
                        </a:rPr>
                        <a:t>afi</a:t>
                      </a:r>
                      <a:r>
                        <a:rPr lang="ro-RO" sz="1100" dirty="0">
                          <a:latin typeface="Montserrat" panose="00000500000000000000" pitchFamily="2" charset="0"/>
                        </a:rPr>
                        <a:t>ș</a:t>
                      </a:r>
                      <a:r>
                        <a:rPr lang="en-US" sz="1100" dirty="0">
                          <a:latin typeface="Montserrat" panose="00000500000000000000" pitchFamily="2" charset="0"/>
                        </a:rPr>
                        <a:t>at</a:t>
                      </a:r>
                      <a:r>
                        <a:rPr lang="ro-RO" sz="1100" dirty="0">
                          <a:latin typeface="Montserrat" panose="00000500000000000000" pitchFamily="2" charset="0"/>
                        </a:rPr>
                        <a:t>ă</a:t>
                      </a:r>
                      <a:r>
                        <a:rPr lang="en-US" sz="1100" dirty="0"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ro-RO" sz="1100" dirty="0">
                          <a:latin typeface="Montserrat" panose="00000500000000000000" pitchFamily="2" charset="0"/>
                        </a:rPr>
                        <a:t>ș</a:t>
                      </a:r>
                      <a:r>
                        <a:rPr lang="en-US" sz="1100" dirty="0" err="1">
                          <a:latin typeface="Montserrat" panose="00000500000000000000" pitchFamily="2" charset="0"/>
                        </a:rPr>
                        <a:t>i</a:t>
                      </a:r>
                      <a:r>
                        <a:rPr lang="en-US" sz="1100" dirty="0"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1100" dirty="0" err="1">
                          <a:latin typeface="Montserrat" panose="00000500000000000000" pitchFamily="2" charset="0"/>
                        </a:rPr>
                        <a:t>avem</a:t>
                      </a:r>
                      <a:r>
                        <a:rPr lang="en-US" sz="1100" dirty="0"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ro-RO" sz="1100" dirty="0">
                          <a:latin typeface="Montserrat" panose="00000500000000000000" pitchFamily="2" charset="0"/>
                        </a:rPr>
                        <a:t>î</a:t>
                      </a:r>
                      <a:r>
                        <a:rPr lang="en-US" sz="1100" dirty="0">
                          <a:latin typeface="Montserrat" panose="00000500000000000000" pitchFamily="2" charset="0"/>
                        </a:rPr>
                        <a:t>n </a:t>
                      </a:r>
                      <a:r>
                        <a:rPr lang="en-US" sz="1100" dirty="0" err="1">
                          <a:latin typeface="Montserrat" panose="00000500000000000000" pitchFamily="2" charset="0"/>
                        </a:rPr>
                        <a:t>continuare</a:t>
                      </a:r>
                      <a:r>
                        <a:rPr lang="en-US" sz="1100" dirty="0"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1100" dirty="0" err="1">
                          <a:latin typeface="Montserrat" panose="00000500000000000000" pitchFamily="2" charset="0"/>
                        </a:rPr>
                        <a:t>afi</a:t>
                      </a:r>
                      <a:r>
                        <a:rPr lang="ro-RO" sz="1100" dirty="0">
                          <a:latin typeface="Montserrat" panose="00000500000000000000" pitchFamily="2" charset="0"/>
                        </a:rPr>
                        <a:t>ș</a:t>
                      </a:r>
                      <a:r>
                        <a:rPr lang="en-US" sz="1100" dirty="0">
                          <a:latin typeface="Montserrat" panose="00000500000000000000" pitchFamily="2" charset="0"/>
                        </a:rPr>
                        <a:t>at c</a:t>
                      </a:r>
                      <a:r>
                        <a:rPr lang="ro-RO" sz="1100" dirty="0">
                          <a:latin typeface="Montserrat" panose="00000500000000000000" pitchFamily="2" charset="0"/>
                        </a:rPr>
                        <a:t>â</a:t>
                      </a:r>
                      <a:r>
                        <a:rPr lang="en-US" sz="1100" dirty="0" err="1">
                          <a:latin typeface="Montserrat" panose="00000500000000000000" pitchFamily="2" charset="0"/>
                        </a:rPr>
                        <a:t>mpul</a:t>
                      </a:r>
                      <a:r>
                        <a:rPr lang="en-US" sz="1100" dirty="0"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it-IT" sz="1100" b="0" kern="120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"</a:t>
                      </a:r>
                      <a:r>
                        <a:rPr lang="ro-RO" sz="110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Phone Number</a:t>
                      </a:r>
                      <a:r>
                        <a:rPr lang="en-US" sz="110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”</a:t>
                      </a:r>
                      <a:r>
                        <a:rPr lang="ro-RO" sz="1100" b="0" kern="120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.</a:t>
                      </a:r>
                      <a:endParaRPr lang="en-US" sz="1100" dirty="0">
                        <a:latin typeface="Montserrat" panose="000005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ro-RO" sz="1100" b="1" dirty="0">
                          <a:solidFill>
                            <a:srgbClr val="C00000"/>
                          </a:solidFill>
                          <a:latin typeface="Montserrat" panose="00000500000000000000" pitchFamily="2" charset="0"/>
                        </a:rPr>
                        <a:t>Severitate</a:t>
                      </a:r>
                      <a:r>
                        <a:rPr lang="en-US" sz="1100" b="1" dirty="0">
                          <a:solidFill>
                            <a:srgbClr val="C00000"/>
                          </a:solidFill>
                          <a:latin typeface="Montserrat" panose="00000500000000000000" pitchFamily="2" charset="0"/>
                        </a:rPr>
                        <a:t>:</a:t>
                      </a:r>
                      <a:r>
                        <a:rPr lang="en-US" sz="1100" b="1" baseline="0" dirty="0">
                          <a:solidFill>
                            <a:srgbClr val="C00000"/>
                          </a:solidFill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ro-RO" sz="1100" b="1" baseline="0" dirty="0">
                          <a:solidFill>
                            <a:srgbClr val="C00000"/>
                          </a:solidFill>
                          <a:latin typeface="Montserrat" panose="00000500000000000000" pitchFamily="2" charset="0"/>
                        </a:rPr>
                        <a:t>Mare</a:t>
                      </a:r>
                      <a:endParaRPr lang="en-US" sz="1100" b="1" baseline="0" dirty="0">
                        <a:solidFill>
                          <a:srgbClr val="C00000"/>
                        </a:solidFill>
                        <a:latin typeface="Montserrat" panose="00000500000000000000" pitchFamily="2" charset="0"/>
                      </a:endParaRPr>
                    </a:p>
                    <a:p>
                      <a:pPr marL="0" indent="0" algn="l">
                        <a:buNone/>
                      </a:pPr>
                      <a:endParaRPr lang="en-US" sz="1100" b="1" baseline="0" dirty="0">
                        <a:solidFill>
                          <a:srgbClr val="C00000"/>
                        </a:solidFill>
                        <a:latin typeface="Montserrat" panose="00000500000000000000" pitchFamily="2" charset="0"/>
                      </a:endParaRPr>
                    </a:p>
                    <a:p>
                      <a:pPr marL="0" indent="0" algn="l">
                        <a:buNone/>
                      </a:pPr>
                      <a:r>
                        <a:rPr lang="en-US" sz="1100" b="1" baseline="0" dirty="0" err="1">
                          <a:solidFill>
                            <a:srgbClr val="C00000"/>
                          </a:solidFill>
                          <a:latin typeface="Montserrat" panose="00000500000000000000" pitchFamily="2" charset="0"/>
                        </a:rPr>
                        <a:t>Prioritate</a:t>
                      </a:r>
                      <a:r>
                        <a:rPr lang="en-US" sz="1100" b="1" baseline="0" dirty="0">
                          <a:solidFill>
                            <a:srgbClr val="C00000"/>
                          </a:solidFill>
                          <a:latin typeface="Montserrat" panose="00000500000000000000" pitchFamily="2" charset="0"/>
                        </a:rPr>
                        <a:t>: </a:t>
                      </a:r>
                      <a:r>
                        <a:rPr lang="ro-RO" sz="1100" b="1" baseline="0" dirty="0">
                          <a:solidFill>
                            <a:srgbClr val="C00000"/>
                          </a:solidFill>
                          <a:latin typeface="Montserrat" panose="00000500000000000000" pitchFamily="2" charset="0"/>
                        </a:rPr>
                        <a:t>Mare</a:t>
                      </a:r>
                      <a:endParaRPr lang="en-US" sz="1100" b="1" dirty="0">
                        <a:solidFill>
                          <a:srgbClr val="C00000"/>
                        </a:solidFill>
                        <a:latin typeface="Montserrat" panose="000005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7282363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EE2E4B35-CBB1-4C49-B890-3565EF190EFA}"/>
              </a:ext>
            </a:extLst>
          </p:cNvPr>
          <p:cNvSpPr txBox="1"/>
          <p:nvPr/>
        </p:nvSpPr>
        <p:spPr>
          <a:xfrm>
            <a:off x="382954" y="4025804"/>
            <a:ext cx="1142609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100" dirty="0">
                <a:latin typeface="Montserrat" panose="00000500000000000000" pitchFamily="2" charset="0"/>
              </a:rPr>
              <a:t>Dup</a:t>
            </a:r>
            <a:r>
              <a:rPr lang="ro-RO" sz="1100" dirty="0">
                <a:latin typeface="Montserrat" panose="00000500000000000000" pitchFamily="2" charset="0"/>
              </a:rPr>
              <a:t>ă</a:t>
            </a:r>
            <a:r>
              <a:rPr lang="en-US" sz="1100" dirty="0">
                <a:latin typeface="Montserrat" panose="00000500000000000000" pitchFamily="2" charset="0"/>
              </a:rPr>
              <a:t> </a:t>
            </a:r>
            <a:r>
              <a:rPr lang="en-US" sz="1100" dirty="0" err="1">
                <a:latin typeface="Montserrat" panose="00000500000000000000" pitchFamily="2" charset="0"/>
              </a:rPr>
              <a:t>rularea</a:t>
            </a:r>
            <a:r>
              <a:rPr lang="en-US" sz="1100" dirty="0">
                <a:latin typeface="Montserrat" panose="00000500000000000000" pitchFamily="2" charset="0"/>
              </a:rPr>
              <a:t> test case-</a:t>
            </a:r>
            <a:r>
              <a:rPr lang="en-US" sz="1100" dirty="0" err="1">
                <a:latin typeface="Montserrat" panose="00000500000000000000" pitchFamily="2" charset="0"/>
              </a:rPr>
              <a:t>ului</a:t>
            </a:r>
            <a:r>
              <a:rPr lang="en-US" sz="1100" dirty="0">
                <a:latin typeface="Montserrat" panose="00000500000000000000" pitchFamily="2" charset="0"/>
              </a:rPr>
              <a:t> </a:t>
            </a:r>
            <a:r>
              <a:rPr lang="en-US" sz="1100" b="1" dirty="0">
                <a:latin typeface="Montserrat" panose="00000500000000000000" pitchFamily="2" charset="0"/>
              </a:rPr>
              <a:t>C</a:t>
            </a:r>
            <a:r>
              <a:rPr lang="ro-RO" sz="1100" b="1" dirty="0">
                <a:latin typeface="Montserrat" panose="00000500000000000000" pitchFamily="2" charset="0"/>
              </a:rPr>
              <a:t>4</a:t>
            </a:r>
            <a:r>
              <a:rPr lang="en-US" sz="1100" dirty="0">
                <a:latin typeface="Montserrat" panose="00000500000000000000" pitchFamily="2" charset="0"/>
              </a:rPr>
              <a:t> s-a </a:t>
            </a:r>
            <a:r>
              <a:rPr lang="en-US" sz="1100" dirty="0" err="1">
                <a:latin typeface="Montserrat" panose="00000500000000000000" pitchFamily="2" charset="0"/>
              </a:rPr>
              <a:t>constatat</a:t>
            </a:r>
            <a:r>
              <a:rPr lang="en-US" sz="1100" dirty="0">
                <a:latin typeface="Montserrat" panose="00000500000000000000" pitchFamily="2" charset="0"/>
              </a:rPr>
              <a:t> c</a:t>
            </a:r>
            <a:r>
              <a:rPr lang="ro-RO" sz="1100" dirty="0">
                <a:latin typeface="Montserrat" panose="00000500000000000000" pitchFamily="2" charset="0"/>
              </a:rPr>
              <a:t>ă</a:t>
            </a:r>
            <a:r>
              <a:rPr lang="en-US" sz="1100" dirty="0">
                <a:latin typeface="Montserrat" panose="00000500000000000000" pitchFamily="2" charset="0"/>
              </a:rPr>
              <a:t> </a:t>
            </a:r>
            <a:r>
              <a:rPr lang="en-US" sz="1100" dirty="0" err="1">
                <a:latin typeface="Montserrat" panose="00000500000000000000" pitchFamily="2" charset="0"/>
              </a:rPr>
              <a:t>rezultatul</a:t>
            </a:r>
            <a:r>
              <a:rPr lang="en-US" sz="1100" dirty="0">
                <a:latin typeface="Montserrat" panose="00000500000000000000" pitchFamily="2" charset="0"/>
              </a:rPr>
              <a:t> a</a:t>
            </a:r>
            <a:r>
              <a:rPr lang="ro-RO" sz="1100" dirty="0">
                <a:latin typeface="Montserrat" panose="00000500000000000000" pitchFamily="2" charset="0"/>
              </a:rPr>
              <a:t>ș</a:t>
            </a:r>
            <a:r>
              <a:rPr lang="en-US" sz="1100" dirty="0" err="1">
                <a:latin typeface="Montserrat" panose="00000500000000000000" pitchFamily="2" charset="0"/>
              </a:rPr>
              <a:t>teptat</a:t>
            </a:r>
            <a:r>
              <a:rPr lang="en-US" sz="1100" dirty="0">
                <a:latin typeface="Montserrat" panose="00000500000000000000" pitchFamily="2" charset="0"/>
              </a:rPr>
              <a:t> </a:t>
            </a:r>
            <a:r>
              <a:rPr lang="en-US" sz="1100" dirty="0" err="1">
                <a:latin typeface="Montserrat" panose="00000500000000000000" pitchFamily="2" charset="0"/>
              </a:rPr>
              <a:t>este</a:t>
            </a:r>
            <a:r>
              <a:rPr lang="en-US" sz="1100" dirty="0">
                <a:latin typeface="Montserrat" panose="00000500000000000000" pitchFamily="2" charset="0"/>
              </a:rPr>
              <a:t> </a:t>
            </a:r>
            <a:r>
              <a:rPr lang="en-US" sz="1100" dirty="0" err="1">
                <a:latin typeface="Montserrat" panose="00000500000000000000" pitchFamily="2" charset="0"/>
              </a:rPr>
              <a:t>diferit</a:t>
            </a:r>
            <a:r>
              <a:rPr lang="en-US" sz="1100" dirty="0">
                <a:latin typeface="Montserrat" panose="00000500000000000000" pitchFamily="2" charset="0"/>
              </a:rPr>
              <a:t> </a:t>
            </a:r>
            <a:r>
              <a:rPr lang="ro-RO" sz="1100" dirty="0">
                <a:latin typeface="Montserrat" panose="00000500000000000000" pitchFamily="2" charset="0"/>
              </a:rPr>
              <a:t>față </a:t>
            </a:r>
            <a:r>
              <a:rPr lang="en-US" sz="1100" dirty="0">
                <a:latin typeface="Montserrat" panose="00000500000000000000" pitchFamily="2" charset="0"/>
              </a:rPr>
              <a:t>de </a:t>
            </a:r>
            <a:r>
              <a:rPr lang="en-US" sz="1100" dirty="0" err="1">
                <a:latin typeface="Montserrat" panose="00000500000000000000" pitchFamily="2" charset="0"/>
              </a:rPr>
              <a:t>cel</a:t>
            </a:r>
            <a:r>
              <a:rPr lang="en-US" sz="1100" dirty="0">
                <a:latin typeface="Montserrat" panose="00000500000000000000" pitchFamily="2" charset="0"/>
              </a:rPr>
              <a:t> </a:t>
            </a:r>
            <a:r>
              <a:rPr lang="ro-RO" sz="1100" dirty="0">
                <a:latin typeface="Montserrat" panose="00000500000000000000" pitchFamily="2" charset="0"/>
              </a:rPr>
              <a:t>actual</a:t>
            </a:r>
            <a:r>
              <a:rPr lang="en-US" sz="1100" dirty="0">
                <a:latin typeface="Montserrat" panose="00000500000000000000" pitchFamily="2" charset="0"/>
              </a:rPr>
              <a:t> - </a:t>
            </a:r>
            <a:r>
              <a:rPr lang="ro-RO" sz="1100" dirty="0">
                <a:latin typeface="Montserrat" panose="00000500000000000000" pitchFamily="2" charset="0"/>
                <a:cs typeface="Times New Roman" panose="02020603050405020304" pitchFamily="18" charset="0"/>
              </a:rPr>
              <a:t>s</a:t>
            </a:r>
            <a:r>
              <a:rPr lang="it-IT" sz="1100" dirty="0">
                <a:latin typeface="Montserrat" panose="00000500000000000000" pitchFamily="2" charset="0"/>
                <a:cs typeface="Times New Roman" panose="02020603050405020304" pitchFamily="18" charset="0"/>
              </a:rPr>
              <a:t>elect</a:t>
            </a:r>
            <a:r>
              <a:rPr lang="ro-RO" sz="1100" dirty="0">
                <a:latin typeface="Montserrat" panose="00000500000000000000" pitchFamily="2" charset="0"/>
                <a:cs typeface="Times New Roman" panose="02020603050405020304" pitchFamily="18" charset="0"/>
              </a:rPr>
              <a:t>â</a:t>
            </a:r>
            <a:r>
              <a:rPr lang="it-IT" sz="1100" dirty="0">
                <a:latin typeface="Montserrat" panose="00000500000000000000" pitchFamily="2" charset="0"/>
                <a:cs typeface="Times New Roman" panose="02020603050405020304" pitchFamily="18" charset="0"/>
              </a:rPr>
              <a:t>nd o dat</a:t>
            </a:r>
            <a:r>
              <a:rPr lang="ro-RO" sz="1100" dirty="0">
                <a:latin typeface="Montserrat" panose="00000500000000000000" pitchFamily="2" charset="0"/>
                <a:cs typeface="Times New Roman" panose="02020603050405020304" pitchFamily="18" charset="0"/>
              </a:rPr>
              <a:t>ă</a:t>
            </a:r>
            <a:r>
              <a:rPr lang="it-IT" sz="1100" dirty="0">
                <a:latin typeface="Montserrat" panose="00000500000000000000" pitchFamily="2" charset="0"/>
                <a:cs typeface="Times New Roman" panose="02020603050405020304" pitchFamily="18" charset="0"/>
              </a:rPr>
              <a:t> de na</a:t>
            </a:r>
            <a:r>
              <a:rPr lang="ro-RO" sz="1100" dirty="0">
                <a:latin typeface="Montserrat" panose="00000500000000000000" pitchFamily="2" charset="0"/>
                <a:cs typeface="Times New Roman" panose="02020603050405020304" pitchFamily="18" charset="0"/>
              </a:rPr>
              <a:t>ș</a:t>
            </a:r>
            <a:r>
              <a:rPr lang="it-IT" sz="1100" dirty="0">
                <a:latin typeface="Montserrat" panose="00000500000000000000" pitchFamily="2" charset="0"/>
                <a:cs typeface="Times New Roman" panose="02020603050405020304" pitchFamily="18" charset="0"/>
              </a:rPr>
              <a:t>tere ce rezult</a:t>
            </a:r>
            <a:r>
              <a:rPr lang="ro-RO" sz="1100" dirty="0">
                <a:latin typeface="Montserrat" panose="00000500000000000000" pitchFamily="2" charset="0"/>
                <a:cs typeface="Times New Roman" panose="02020603050405020304" pitchFamily="18" charset="0"/>
              </a:rPr>
              <a:t>ă</a:t>
            </a:r>
            <a:r>
              <a:rPr lang="it-IT" sz="1100" dirty="0">
                <a:latin typeface="Montserrat" panose="00000500000000000000" pitchFamily="2" charset="0"/>
                <a:cs typeface="Times New Roman" panose="02020603050405020304" pitchFamily="18" charset="0"/>
              </a:rPr>
              <a:t> o vars</a:t>
            </a:r>
            <a:r>
              <a:rPr lang="ro-RO" sz="1100" dirty="0">
                <a:latin typeface="Montserrat" panose="00000500000000000000" pitchFamily="2" charset="0"/>
                <a:cs typeface="Times New Roman" panose="02020603050405020304" pitchFamily="18" charset="0"/>
              </a:rPr>
              <a:t>tă</a:t>
            </a:r>
            <a:r>
              <a:rPr lang="it-IT" sz="1100" dirty="0">
                <a:latin typeface="Montserrat" panose="00000500000000000000" pitchFamily="2" charset="0"/>
                <a:cs typeface="Times New Roman" panose="02020603050405020304" pitchFamily="18" charset="0"/>
              </a:rPr>
              <a:t> mai mic</a:t>
            </a:r>
            <a:r>
              <a:rPr lang="ro-RO" sz="1100" dirty="0">
                <a:latin typeface="Montserrat" panose="00000500000000000000" pitchFamily="2" charset="0"/>
                <a:cs typeface="Times New Roman" panose="02020603050405020304" pitchFamily="18" charset="0"/>
              </a:rPr>
              <a:t>ă</a:t>
            </a:r>
            <a:r>
              <a:rPr lang="it-IT" sz="1100" dirty="0">
                <a:latin typeface="Montserrat" panose="00000500000000000000" pitchFamily="2" charset="0"/>
                <a:cs typeface="Times New Roman" panose="02020603050405020304" pitchFamily="18" charset="0"/>
              </a:rPr>
              <a:t> de 18 ani, se poate crea un cont valid</a:t>
            </a:r>
            <a:r>
              <a:rPr lang="ro-RO" sz="1100" dirty="0">
                <a:latin typeface="Montserrat" panose="00000500000000000000" pitchFamily="2" charset="0"/>
                <a:cs typeface="Times New Roman" panose="02020603050405020304" pitchFamily="18" charset="0"/>
              </a:rPr>
              <a:t>, </a:t>
            </a:r>
            <a:r>
              <a:rPr lang="en-US" sz="1100" dirty="0" err="1">
                <a:latin typeface="Montserrat" panose="00000500000000000000" pitchFamily="2" charset="0"/>
              </a:rPr>
              <a:t>prin</a:t>
            </a:r>
            <a:r>
              <a:rPr lang="en-US" sz="1100" dirty="0">
                <a:latin typeface="Montserrat" panose="00000500000000000000" pitchFamily="2" charset="0"/>
              </a:rPr>
              <a:t> </a:t>
            </a:r>
            <a:r>
              <a:rPr lang="en-US" sz="1100" dirty="0" err="1">
                <a:latin typeface="Montserrat" panose="00000500000000000000" pitchFamily="2" charset="0"/>
              </a:rPr>
              <a:t>urmare</a:t>
            </a:r>
            <a:r>
              <a:rPr lang="en-US" sz="1100" dirty="0">
                <a:latin typeface="Montserrat" panose="00000500000000000000" pitchFamily="2" charset="0"/>
              </a:rPr>
              <a:t> s-a </a:t>
            </a:r>
            <a:r>
              <a:rPr lang="en-US" sz="1100" dirty="0" err="1">
                <a:latin typeface="Montserrat" panose="00000500000000000000" pitchFamily="2" charset="0"/>
              </a:rPr>
              <a:t>generat</a:t>
            </a:r>
            <a:r>
              <a:rPr lang="en-US" sz="1100" dirty="0">
                <a:latin typeface="Montserrat" panose="00000500000000000000" pitchFamily="2" charset="0"/>
              </a:rPr>
              <a:t> bug report-ul </a:t>
            </a:r>
            <a:r>
              <a:rPr lang="ro-RO" sz="1100" b="1" dirty="0">
                <a:latin typeface="Montserrat" panose="00000500000000000000" pitchFamily="2" charset="0"/>
              </a:rPr>
              <a:t>BL-10</a:t>
            </a:r>
            <a:r>
              <a:rPr lang="en-US" sz="1100" dirty="0">
                <a:latin typeface="Montserrat" panose="00000500000000000000" pitchFamily="2" charset="0"/>
              </a:rPr>
              <a:t>.</a:t>
            </a: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498C38B4-665A-4939-8260-0838C7F5EA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6080945"/>
              </p:ext>
            </p:extLst>
          </p:nvPr>
        </p:nvGraphicFramePr>
        <p:xfrm>
          <a:off x="492368" y="4404249"/>
          <a:ext cx="11207264" cy="2453751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593970">
                  <a:extLst>
                    <a:ext uri="{9D8B030D-6E8A-4147-A177-3AD203B41FA5}">
                      <a16:colId xmlns:a16="http://schemas.microsoft.com/office/drawing/2014/main" val="2361163919"/>
                    </a:ext>
                  </a:extLst>
                </a:gridCol>
                <a:gridCol w="1080523">
                  <a:extLst>
                    <a:ext uri="{9D8B030D-6E8A-4147-A177-3AD203B41FA5}">
                      <a16:colId xmlns:a16="http://schemas.microsoft.com/office/drawing/2014/main" val="1808677944"/>
                    </a:ext>
                  </a:extLst>
                </a:gridCol>
                <a:gridCol w="1140398">
                  <a:extLst>
                    <a:ext uri="{9D8B030D-6E8A-4147-A177-3AD203B41FA5}">
                      <a16:colId xmlns:a16="http://schemas.microsoft.com/office/drawing/2014/main" val="4105913487"/>
                    </a:ext>
                  </a:extLst>
                </a:gridCol>
                <a:gridCol w="1035996">
                  <a:extLst>
                    <a:ext uri="{9D8B030D-6E8A-4147-A177-3AD203B41FA5}">
                      <a16:colId xmlns:a16="http://schemas.microsoft.com/office/drawing/2014/main" val="2135874307"/>
                    </a:ext>
                  </a:extLst>
                </a:gridCol>
                <a:gridCol w="2650224">
                  <a:extLst>
                    <a:ext uri="{9D8B030D-6E8A-4147-A177-3AD203B41FA5}">
                      <a16:colId xmlns:a16="http://schemas.microsoft.com/office/drawing/2014/main" val="2169742686"/>
                    </a:ext>
                  </a:extLst>
                </a:gridCol>
                <a:gridCol w="2900435">
                  <a:extLst>
                    <a:ext uri="{9D8B030D-6E8A-4147-A177-3AD203B41FA5}">
                      <a16:colId xmlns:a16="http://schemas.microsoft.com/office/drawing/2014/main" val="1624181233"/>
                    </a:ext>
                  </a:extLst>
                </a:gridCol>
                <a:gridCol w="1805718">
                  <a:extLst>
                    <a:ext uri="{9D8B030D-6E8A-4147-A177-3AD203B41FA5}">
                      <a16:colId xmlns:a16="http://schemas.microsoft.com/office/drawing/2014/main" val="621218897"/>
                    </a:ext>
                  </a:extLst>
                </a:gridCol>
              </a:tblGrid>
              <a:tr h="434033">
                <a:tc>
                  <a:txBody>
                    <a:bodyPr/>
                    <a:lstStyle/>
                    <a:p>
                      <a:pPr algn="ctr"/>
                      <a:r>
                        <a:rPr lang="ro-RO" sz="1200" dirty="0">
                          <a:latin typeface="Montserrat" panose="00000500000000000000" pitchFamily="2" charset="0"/>
                        </a:rPr>
                        <a:t>ID</a:t>
                      </a:r>
                      <a:endParaRPr lang="en-US" sz="1200" dirty="0">
                        <a:latin typeface="Montserrat" panose="00000500000000000000" pitchFamily="2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sz="1200" dirty="0">
                          <a:latin typeface="Montserrat" panose="00000500000000000000" pitchFamily="2" charset="0"/>
                        </a:rPr>
                        <a:t>Descriere </a:t>
                      </a:r>
                      <a:endParaRPr lang="en-US" sz="1200" dirty="0">
                        <a:latin typeface="Montserrat" panose="00000500000000000000" pitchFamily="2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sz="1200" dirty="0">
                          <a:latin typeface="Montserrat" panose="00000500000000000000" pitchFamily="2" charset="0"/>
                        </a:rPr>
                        <a:t>Raportat de </a:t>
                      </a:r>
                      <a:endParaRPr lang="en-US" sz="1200" dirty="0">
                        <a:latin typeface="Montserrat" panose="00000500000000000000" pitchFamily="2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sz="1200" dirty="0">
                          <a:latin typeface="Montserrat" panose="00000500000000000000" pitchFamily="2" charset="0"/>
                        </a:rPr>
                        <a:t>Mediu testare</a:t>
                      </a:r>
                      <a:endParaRPr lang="en-US" sz="1200" dirty="0">
                        <a:latin typeface="Montserrat" panose="00000500000000000000" pitchFamily="2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sz="1200" dirty="0">
                          <a:latin typeface="Montserrat" panose="00000500000000000000" pitchFamily="2" charset="0"/>
                        </a:rPr>
                        <a:t>Pași de reprodus</a:t>
                      </a:r>
                      <a:endParaRPr lang="en-US" sz="1200" dirty="0">
                        <a:latin typeface="Montserrat" panose="00000500000000000000" pitchFamily="2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latin typeface="Montserrat" panose="00000500000000000000" pitchFamily="2" charset="0"/>
                        </a:rPr>
                        <a:t>Rezultat</a:t>
                      </a:r>
                      <a:r>
                        <a:rPr lang="en-US" sz="1200" dirty="0"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1200" dirty="0" err="1">
                          <a:latin typeface="Montserrat" panose="00000500000000000000" pitchFamily="2" charset="0"/>
                        </a:rPr>
                        <a:t>asteptat</a:t>
                      </a:r>
                      <a:r>
                        <a:rPr lang="en-US" sz="1200" dirty="0">
                          <a:latin typeface="Montserrat" panose="00000500000000000000" pitchFamily="2" charset="0"/>
                        </a:rPr>
                        <a:t> / </a:t>
                      </a:r>
                      <a:r>
                        <a:rPr lang="en-US" sz="1200" dirty="0" err="1">
                          <a:latin typeface="Montserrat" panose="00000500000000000000" pitchFamily="2" charset="0"/>
                        </a:rPr>
                        <a:t>Rezultat</a:t>
                      </a:r>
                      <a:r>
                        <a:rPr lang="en-US" sz="1200" baseline="0" dirty="0"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ro-RO" sz="1200" baseline="0" dirty="0">
                          <a:latin typeface="Montserrat" panose="00000500000000000000" pitchFamily="2" charset="0"/>
                        </a:rPr>
                        <a:t>actual</a:t>
                      </a:r>
                      <a:endParaRPr lang="en-US" sz="1200" dirty="0">
                        <a:latin typeface="Montserrat" panose="00000500000000000000" pitchFamily="2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sz="1200" dirty="0">
                          <a:latin typeface="Montserrat" panose="00000500000000000000" pitchFamily="2" charset="0"/>
                        </a:rPr>
                        <a:t>Severitate / Prioritate</a:t>
                      </a:r>
                      <a:endParaRPr lang="en-US" sz="1200" dirty="0">
                        <a:latin typeface="Montserrat" panose="00000500000000000000" pitchFamily="2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3253836"/>
                  </a:ext>
                </a:extLst>
              </a:tr>
              <a:tr h="1996551">
                <a:tc>
                  <a:txBody>
                    <a:bodyPr/>
                    <a:lstStyle/>
                    <a:p>
                      <a:pPr algn="l"/>
                      <a:r>
                        <a:rPr lang="ro-RO" sz="1100" b="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BL-10</a:t>
                      </a:r>
                      <a:endParaRPr lang="en-US" sz="1100" b="0" dirty="0">
                        <a:solidFill>
                          <a:schemeClr val="tx1"/>
                        </a:solidFill>
                        <a:latin typeface="Montserrat" panose="000005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o-RO" sz="1100" dirty="0">
                          <a:latin typeface="Montserrat" panose="00000500000000000000" pitchFamily="2" charset="0"/>
                          <a:cs typeface="Times New Roman" panose="02020603050405020304" pitchFamily="18" charset="0"/>
                        </a:rPr>
                        <a:t>S</a:t>
                      </a:r>
                      <a:r>
                        <a:rPr lang="it-IT" sz="1100" dirty="0">
                          <a:latin typeface="Montserrat" panose="00000500000000000000" pitchFamily="2" charset="0"/>
                          <a:cs typeface="Times New Roman" panose="02020603050405020304" pitchFamily="18" charset="0"/>
                        </a:rPr>
                        <a:t>elect</a:t>
                      </a:r>
                      <a:r>
                        <a:rPr lang="ro-RO" sz="1100" dirty="0">
                          <a:latin typeface="Montserrat" panose="00000500000000000000" pitchFamily="2" charset="0"/>
                          <a:cs typeface="Times New Roman" panose="02020603050405020304" pitchFamily="18" charset="0"/>
                        </a:rPr>
                        <a:t>â</a:t>
                      </a:r>
                      <a:r>
                        <a:rPr lang="it-IT" sz="1100" dirty="0">
                          <a:latin typeface="Montserrat" panose="00000500000000000000" pitchFamily="2" charset="0"/>
                          <a:cs typeface="Times New Roman" panose="02020603050405020304" pitchFamily="18" charset="0"/>
                        </a:rPr>
                        <a:t>nd o dat</a:t>
                      </a:r>
                      <a:r>
                        <a:rPr lang="ro-RO" sz="1100" dirty="0">
                          <a:latin typeface="Montserrat" panose="00000500000000000000" pitchFamily="2" charset="0"/>
                          <a:cs typeface="Times New Roman" panose="02020603050405020304" pitchFamily="18" charset="0"/>
                        </a:rPr>
                        <a:t>ă</a:t>
                      </a:r>
                      <a:r>
                        <a:rPr lang="it-IT" sz="1100" dirty="0">
                          <a:latin typeface="Montserrat" panose="00000500000000000000" pitchFamily="2" charset="0"/>
                          <a:cs typeface="Times New Roman" panose="02020603050405020304" pitchFamily="18" charset="0"/>
                        </a:rPr>
                        <a:t> de na</a:t>
                      </a:r>
                      <a:r>
                        <a:rPr lang="ro-RO" sz="1100" dirty="0">
                          <a:latin typeface="Montserrat" panose="00000500000000000000" pitchFamily="2" charset="0"/>
                          <a:cs typeface="Times New Roman" panose="02020603050405020304" pitchFamily="18" charset="0"/>
                        </a:rPr>
                        <a:t>ș</a:t>
                      </a:r>
                      <a:r>
                        <a:rPr lang="it-IT" sz="1100" dirty="0">
                          <a:latin typeface="Montserrat" panose="00000500000000000000" pitchFamily="2" charset="0"/>
                          <a:cs typeface="Times New Roman" panose="02020603050405020304" pitchFamily="18" charset="0"/>
                        </a:rPr>
                        <a:t>tere ce rezult</a:t>
                      </a:r>
                      <a:r>
                        <a:rPr lang="ro-RO" sz="1100" dirty="0">
                          <a:latin typeface="Montserrat" panose="00000500000000000000" pitchFamily="2" charset="0"/>
                          <a:cs typeface="Times New Roman" panose="02020603050405020304" pitchFamily="18" charset="0"/>
                        </a:rPr>
                        <a:t>ă</a:t>
                      </a:r>
                      <a:r>
                        <a:rPr lang="it-IT" sz="1100" dirty="0">
                          <a:latin typeface="Montserrat" panose="00000500000000000000" pitchFamily="2" charset="0"/>
                          <a:cs typeface="Times New Roman" panose="02020603050405020304" pitchFamily="18" charset="0"/>
                        </a:rPr>
                        <a:t> o vars</a:t>
                      </a:r>
                      <a:r>
                        <a:rPr lang="ro-RO" sz="1100" dirty="0">
                          <a:latin typeface="Montserrat" panose="00000500000000000000" pitchFamily="2" charset="0"/>
                          <a:cs typeface="Times New Roman" panose="02020603050405020304" pitchFamily="18" charset="0"/>
                        </a:rPr>
                        <a:t>tă</a:t>
                      </a:r>
                      <a:r>
                        <a:rPr lang="it-IT" sz="1100" dirty="0">
                          <a:latin typeface="Montserrat" panose="00000500000000000000" pitchFamily="2" charset="0"/>
                          <a:cs typeface="Times New Roman" panose="02020603050405020304" pitchFamily="18" charset="0"/>
                        </a:rPr>
                        <a:t> mai mic</a:t>
                      </a:r>
                      <a:r>
                        <a:rPr lang="ro-RO" sz="1100" dirty="0">
                          <a:latin typeface="Montserrat" panose="00000500000000000000" pitchFamily="2" charset="0"/>
                          <a:cs typeface="Times New Roman" panose="02020603050405020304" pitchFamily="18" charset="0"/>
                        </a:rPr>
                        <a:t>ă</a:t>
                      </a:r>
                      <a:r>
                        <a:rPr lang="it-IT" sz="1100" dirty="0">
                          <a:latin typeface="Montserrat" panose="00000500000000000000" pitchFamily="2" charset="0"/>
                          <a:cs typeface="Times New Roman" panose="02020603050405020304" pitchFamily="18" charset="0"/>
                        </a:rPr>
                        <a:t> de 18 ani, </a:t>
                      </a:r>
                      <a:r>
                        <a:rPr lang="it-IT" sz="1100" b="1" dirty="0">
                          <a:latin typeface="Montserrat" panose="00000500000000000000" pitchFamily="2" charset="0"/>
                          <a:cs typeface="Times New Roman" panose="02020603050405020304" pitchFamily="18" charset="0"/>
                        </a:rPr>
                        <a:t>se poate </a:t>
                      </a:r>
                      <a:r>
                        <a:rPr lang="it-IT" sz="1100" dirty="0">
                          <a:latin typeface="Montserrat" panose="00000500000000000000" pitchFamily="2" charset="0"/>
                          <a:cs typeface="Times New Roman" panose="02020603050405020304" pitchFamily="18" charset="0"/>
                        </a:rPr>
                        <a:t>crea un cont valid</a:t>
                      </a:r>
                      <a:endParaRPr lang="en-US" sz="1100" dirty="0">
                        <a:effectLst/>
                        <a:latin typeface="Montserrat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o-RO" sz="1100" b="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Balaj Larisa</a:t>
                      </a:r>
                      <a:endParaRPr lang="en-US" sz="1100" b="0" dirty="0">
                        <a:solidFill>
                          <a:schemeClr val="tx1"/>
                        </a:solidFill>
                        <a:latin typeface="Montserrat" panose="000005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b="0" kern="1200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Google Chrome Version 94.0.4606.71 (Official Build) (64-bit)</a:t>
                      </a:r>
                      <a:endParaRPr lang="en-US" sz="1100" b="0" dirty="0">
                        <a:solidFill>
                          <a:schemeClr val="tx1"/>
                        </a:solidFill>
                        <a:latin typeface="Montserrat" panose="000005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ro-RO" sz="110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1. Accesează adresa</a:t>
                      </a:r>
                      <a:r>
                        <a:rPr lang="en-US" sz="110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 web</a:t>
                      </a:r>
                      <a:r>
                        <a:rPr lang="ro-RO" sz="110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ro-RO" sz="1100" kern="120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  <a:hlinkClick r:id="rId2"/>
                        </a:rPr>
                        <a:t>https://www.airbnb.com</a:t>
                      </a:r>
                      <a:r>
                        <a:rPr lang="ro-RO" sz="1100" kern="120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 </a:t>
                      </a:r>
                    </a:p>
                    <a:p>
                      <a:pPr marL="0" indent="0" algn="l">
                        <a:buNone/>
                      </a:pPr>
                      <a:r>
                        <a:rPr lang="ro-RO" sz="1100" kern="120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2. Navighează pe butonul Sign Up și accesează butonul</a:t>
                      </a:r>
                      <a:endParaRPr lang="ro-RO" sz="1100" dirty="0">
                        <a:solidFill>
                          <a:schemeClr val="tx1"/>
                        </a:solidFill>
                        <a:latin typeface="Montserrat" panose="00000500000000000000" pitchFamily="2" charset="0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o-RO" sz="110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3. </a:t>
                      </a:r>
                      <a:r>
                        <a:rPr lang="en-US" sz="1100" dirty="0" err="1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Completeaz</a:t>
                      </a:r>
                      <a:r>
                        <a:rPr lang="ro-RO" sz="110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ă</a:t>
                      </a:r>
                      <a:r>
                        <a:rPr lang="en-US" sz="110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 c</a:t>
                      </a:r>
                      <a:r>
                        <a:rPr lang="ro-RO" sz="110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â</a:t>
                      </a:r>
                      <a:r>
                        <a:rPr lang="en-US" sz="1100" dirty="0" err="1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mpurile</a:t>
                      </a:r>
                      <a:r>
                        <a:rPr lang="en-US" sz="110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 de </a:t>
                      </a:r>
                      <a:r>
                        <a:rPr lang="ro-RO" sz="110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î</a:t>
                      </a:r>
                      <a:r>
                        <a:rPr lang="en-US" sz="1100" dirty="0" err="1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nregistrare</a:t>
                      </a:r>
                      <a:r>
                        <a:rPr lang="en-US" sz="110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 (First Name, Last Name, E</a:t>
                      </a:r>
                      <a:r>
                        <a:rPr lang="ro-RO" sz="110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-</a:t>
                      </a:r>
                      <a:r>
                        <a:rPr lang="en-US" sz="110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mail).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o-RO" sz="110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2.</a:t>
                      </a:r>
                      <a:r>
                        <a:rPr lang="it-IT" sz="110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 Selecteaz</a:t>
                      </a:r>
                      <a:r>
                        <a:rPr lang="ro-RO" sz="110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ă</a:t>
                      </a:r>
                      <a:r>
                        <a:rPr lang="it-IT" sz="110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ro-RO" sz="110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î</a:t>
                      </a:r>
                      <a:r>
                        <a:rPr lang="it-IT" sz="110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n c</a:t>
                      </a:r>
                      <a:r>
                        <a:rPr lang="ro-RO" sz="110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â</a:t>
                      </a:r>
                      <a:r>
                        <a:rPr lang="it-IT" sz="110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mpul </a:t>
                      </a:r>
                      <a:r>
                        <a:rPr lang="it-IT" sz="1100" b="0" kern="120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"</a:t>
                      </a:r>
                      <a:r>
                        <a:rPr lang="it-IT" sz="110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Birthday</a:t>
                      </a:r>
                      <a:r>
                        <a:rPr lang="it-IT" sz="1100" b="0" kern="120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"</a:t>
                      </a:r>
                      <a:r>
                        <a:rPr lang="it-IT" sz="110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 o dat</a:t>
                      </a:r>
                      <a:r>
                        <a:rPr lang="ro-RO" sz="110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ă</a:t>
                      </a:r>
                      <a:r>
                        <a:rPr lang="it-IT" sz="110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 de na</a:t>
                      </a:r>
                      <a:r>
                        <a:rPr lang="ro-RO" sz="110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ș</a:t>
                      </a:r>
                      <a:r>
                        <a:rPr lang="it-IT" sz="110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tere </a:t>
                      </a:r>
                      <a:r>
                        <a:rPr lang="ro-RO" sz="110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ce </a:t>
                      </a:r>
                      <a:r>
                        <a:rPr lang="it-IT" sz="110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rezult</a:t>
                      </a:r>
                      <a:r>
                        <a:rPr lang="ro-RO" sz="110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ă</a:t>
                      </a:r>
                      <a:r>
                        <a:rPr lang="it-IT" sz="110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 o v</a:t>
                      </a:r>
                      <a:r>
                        <a:rPr lang="ro-RO" sz="110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â</a:t>
                      </a:r>
                      <a:r>
                        <a:rPr lang="it-IT" sz="110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rst</a:t>
                      </a:r>
                      <a:r>
                        <a:rPr lang="ro-RO" sz="110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ă</a:t>
                      </a:r>
                      <a:r>
                        <a:rPr lang="it-IT" sz="110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 mai mic</a:t>
                      </a:r>
                      <a:r>
                        <a:rPr lang="ro-RO" sz="110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ă</a:t>
                      </a:r>
                      <a:r>
                        <a:rPr lang="it-IT" sz="110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 de 18 ani</a:t>
                      </a:r>
                      <a:r>
                        <a:rPr lang="ro-RO" sz="110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.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o-RO" sz="110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3. Click pe </a:t>
                      </a:r>
                      <a:r>
                        <a:rPr lang="it-IT" sz="1100" b="0" kern="120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"</a:t>
                      </a:r>
                      <a:r>
                        <a:rPr lang="ro-RO" sz="110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Agree and continue</a:t>
                      </a:r>
                      <a:r>
                        <a:rPr lang="it-IT" sz="1100" b="0" kern="120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"</a:t>
                      </a:r>
                      <a:endParaRPr lang="en-US" sz="1100" b="0" dirty="0">
                        <a:solidFill>
                          <a:schemeClr val="tx1"/>
                        </a:solidFill>
                        <a:latin typeface="Montserrat" panose="000005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en-US" sz="1100" b="1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R</a:t>
                      </a:r>
                      <a:r>
                        <a:rPr lang="ro-RO" sz="1100" b="1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ezultat așteptat</a:t>
                      </a:r>
                      <a:r>
                        <a:rPr lang="en-US" sz="1100" b="1" baseline="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:</a:t>
                      </a:r>
                      <a:endParaRPr lang="en-US" sz="1100" b="1" dirty="0">
                        <a:solidFill>
                          <a:schemeClr val="tx1"/>
                        </a:solidFill>
                        <a:latin typeface="Montserrat" panose="00000500000000000000" pitchFamily="2" charset="0"/>
                      </a:endParaRPr>
                    </a:p>
                    <a:p>
                      <a:pPr marL="0" indent="0" algn="l">
                        <a:buNone/>
                      </a:pPr>
                      <a:r>
                        <a:rPr lang="pt-BR" sz="1100" b="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Select</a:t>
                      </a:r>
                      <a:r>
                        <a:rPr lang="ro-RO" sz="1100" b="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â</a:t>
                      </a:r>
                      <a:r>
                        <a:rPr lang="pt-BR" sz="1100" b="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nd o dat</a:t>
                      </a:r>
                      <a:r>
                        <a:rPr lang="ro-RO" sz="1100" b="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ă</a:t>
                      </a:r>
                      <a:r>
                        <a:rPr lang="pt-BR" sz="1100" b="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 de na</a:t>
                      </a:r>
                      <a:r>
                        <a:rPr lang="ro-RO" sz="1100" b="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ș</a:t>
                      </a:r>
                      <a:r>
                        <a:rPr lang="pt-BR" sz="1100" b="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tere ce rezult</a:t>
                      </a:r>
                      <a:r>
                        <a:rPr lang="ro-RO" sz="1100" b="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ă</a:t>
                      </a:r>
                      <a:r>
                        <a:rPr lang="pt-BR" sz="1100" b="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 o v</a:t>
                      </a:r>
                      <a:r>
                        <a:rPr lang="ro-RO" sz="1100" b="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â</a:t>
                      </a:r>
                      <a:r>
                        <a:rPr lang="pt-BR" sz="1100" b="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rst</a:t>
                      </a:r>
                      <a:r>
                        <a:rPr lang="ro-RO" sz="1100" b="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ă</a:t>
                      </a:r>
                      <a:r>
                        <a:rPr lang="pt-BR" sz="1100" b="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 mai mic</a:t>
                      </a:r>
                      <a:r>
                        <a:rPr lang="ro-RO" sz="1100" b="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ă</a:t>
                      </a:r>
                      <a:r>
                        <a:rPr lang="pt-BR" sz="1100" b="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 de 18 ani, contul nu poate fi creat.</a:t>
                      </a:r>
                      <a:endParaRPr lang="ro-RO" sz="1100" b="0" dirty="0">
                        <a:solidFill>
                          <a:schemeClr val="tx1"/>
                        </a:solidFill>
                        <a:latin typeface="Montserrat" panose="00000500000000000000" pitchFamily="2" charset="0"/>
                      </a:endParaRPr>
                    </a:p>
                    <a:p>
                      <a:pPr marL="0" indent="0" algn="l">
                        <a:buNone/>
                      </a:pPr>
                      <a:r>
                        <a:rPr lang="ro-RO" sz="1100" b="1" dirty="0">
                          <a:solidFill>
                            <a:srgbClr val="C00000"/>
                          </a:solidFill>
                          <a:latin typeface="Montserrat" panose="00000500000000000000" pitchFamily="2" charset="0"/>
                        </a:rPr>
                        <a:t>Rezultat actual</a:t>
                      </a:r>
                      <a:r>
                        <a:rPr lang="en-US" sz="1100" b="1" baseline="0" dirty="0">
                          <a:solidFill>
                            <a:srgbClr val="C00000"/>
                          </a:solidFill>
                          <a:latin typeface="Montserrat" panose="00000500000000000000" pitchFamily="2" charset="0"/>
                        </a:rPr>
                        <a:t>:</a:t>
                      </a:r>
                    </a:p>
                    <a:p>
                      <a:pPr marL="0" indent="0" algn="l">
                        <a:buNone/>
                      </a:pPr>
                      <a:r>
                        <a:rPr lang="pt-BR" sz="1100" b="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Select</a:t>
                      </a:r>
                      <a:r>
                        <a:rPr lang="ro-RO" sz="1100" b="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â</a:t>
                      </a:r>
                      <a:r>
                        <a:rPr lang="pt-BR" sz="1100" b="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nd o dat</a:t>
                      </a:r>
                      <a:r>
                        <a:rPr lang="ro-RO" sz="1100" b="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ă</a:t>
                      </a:r>
                      <a:r>
                        <a:rPr lang="pt-BR" sz="1100" b="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 de na</a:t>
                      </a:r>
                      <a:r>
                        <a:rPr lang="ro-RO" sz="1100" b="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ș</a:t>
                      </a:r>
                      <a:r>
                        <a:rPr lang="pt-BR" sz="1100" b="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tere ce rezult</a:t>
                      </a:r>
                      <a:r>
                        <a:rPr lang="ro-RO" sz="1100" b="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ă</a:t>
                      </a:r>
                      <a:r>
                        <a:rPr lang="pt-BR" sz="1100" b="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 o v</a:t>
                      </a:r>
                      <a:r>
                        <a:rPr lang="ro-RO" sz="1100" b="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â</a:t>
                      </a:r>
                      <a:r>
                        <a:rPr lang="pt-BR" sz="1100" b="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rst</a:t>
                      </a:r>
                      <a:r>
                        <a:rPr lang="ro-RO" sz="1100" b="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ă</a:t>
                      </a:r>
                      <a:r>
                        <a:rPr lang="pt-BR" sz="1100" b="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 mai mic</a:t>
                      </a:r>
                      <a:r>
                        <a:rPr lang="ro-RO" sz="1100" b="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ă</a:t>
                      </a:r>
                      <a:r>
                        <a:rPr lang="pt-BR" sz="1100" b="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 de 18 ani, contul poate fi creat.</a:t>
                      </a:r>
                      <a:endParaRPr lang="ro-RO" sz="1100" b="0" dirty="0">
                        <a:solidFill>
                          <a:schemeClr val="tx1"/>
                        </a:solidFill>
                        <a:latin typeface="Montserrat" panose="000005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ro-RO" sz="1100" b="1" dirty="0">
                          <a:solidFill>
                            <a:srgbClr val="C00000"/>
                          </a:solidFill>
                          <a:latin typeface="Montserrat" panose="00000500000000000000" pitchFamily="2" charset="0"/>
                        </a:rPr>
                        <a:t>Severitate</a:t>
                      </a:r>
                      <a:r>
                        <a:rPr lang="en-US" sz="1100" b="1" dirty="0">
                          <a:solidFill>
                            <a:srgbClr val="C00000"/>
                          </a:solidFill>
                          <a:latin typeface="Montserrat" panose="00000500000000000000" pitchFamily="2" charset="0"/>
                        </a:rPr>
                        <a:t>:</a:t>
                      </a:r>
                      <a:r>
                        <a:rPr lang="en-US" sz="1100" b="1" baseline="0" dirty="0">
                          <a:solidFill>
                            <a:srgbClr val="C00000"/>
                          </a:solidFill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ro-RO" sz="1100" b="1" baseline="0" dirty="0">
                          <a:solidFill>
                            <a:srgbClr val="C00000"/>
                          </a:solidFill>
                          <a:latin typeface="Montserrat" panose="00000500000000000000" pitchFamily="2" charset="0"/>
                        </a:rPr>
                        <a:t>Medie</a:t>
                      </a:r>
                      <a:endParaRPr lang="en-US" sz="1100" b="1" baseline="0" dirty="0">
                        <a:solidFill>
                          <a:srgbClr val="C00000"/>
                        </a:solidFill>
                        <a:latin typeface="Montserrat" panose="00000500000000000000" pitchFamily="2" charset="0"/>
                      </a:endParaRPr>
                    </a:p>
                    <a:p>
                      <a:pPr marL="0" indent="0" algn="l">
                        <a:buNone/>
                      </a:pPr>
                      <a:endParaRPr lang="en-US" sz="1100" b="1" baseline="0" dirty="0">
                        <a:solidFill>
                          <a:srgbClr val="C00000"/>
                        </a:solidFill>
                        <a:latin typeface="Montserrat" panose="00000500000000000000" pitchFamily="2" charset="0"/>
                      </a:endParaRPr>
                    </a:p>
                    <a:p>
                      <a:pPr marL="0" indent="0" algn="l">
                        <a:buNone/>
                      </a:pPr>
                      <a:r>
                        <a:rPr lang="en-US" sz="1100" b="1" baseline="0" dirty="0" err="1">
                          <a:solidFill>
                            <a:srgbClr val="C00000"/>
                          </a:solidFill>
                          <a:latin typeface="Montserrat" panose="00000500000000000000" pitchFamily="2" charset="0"/>
                        </a:rPr>
                        <a:t>Prioritate</a:t>
                      </a:r>
                      <a:r>
                        <a:rPr lang="en-US" sz="1100" b="1" baseline="0" dirty="0">
                          <a:solidFill>
                            <a:srgbClr val="C00000"/>
                          </a:solidFill>
                          <a:latin typeface="Montserrat" panose="00000500000000000000" pitchFamily="2" charset="0"/>
                        </a:rPr>
                        <a:t>: </a:t>
                      </a:r>
                      <a:r>
                        <a:rPr lang="ro-RO" sz="1100" b="1" baseline="0" dirty="0">
                          <a:solidFill>
                            <a:srgbClr val="C00000"/>
                          </a:solidFill>
                          <a:latin typeface="Montserrat" panose="00000500000000000000" pitchFamily="2" charset="0"/>
                        </a:rPr>
                        <a:t>Medie</a:t>
                      </a:r>
                      <a:endParaRPr lang="en-US" sz="1100" b="1" dirty="0">
                        <a:solidFill>
                          <a:srgbClr val="C00000"/>
                        </a:solidFill>
                        <a:latin typeface="Montserrat" panose="000005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72823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654015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/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FDAF13B4-5D2B-48EF-BEC6-31CF2C6723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9591296"/>
              </p:ext>
            </p:extLst>
          </p:nvPr>
        </p:nvGraphicFramePr>
        <p:xfrm>
          <a:off x="494664" y="545860"/>
          <a:ext cx="11399588" cy="6045447"/>
        </p:xfrm>
        <a:graphic>
          <a:graphicData uri="http://schemas.openxmlformats.org/drawingml/2006/table">
            <a:tbl>
              <a:tbl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2330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116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059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7183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4379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2217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58418">
                <a:tc>
                  <a:txBody>
                    <a:bodyPr/>
                    <a:lstStyle/>
                    <a:p>
                      <a:pPr algn="ctr" rtl="0" fontAlgn="t"/>
                      <a:r>
                        <a:rPr lang="ro-RO" sz="1200" b="1" u="none" strike="noStrike" dirty="0">
                          <a:solidFill>
                            <a:srgbClr val="92D050"/>
                          </a:solidFill>
                          <a:effectLst/>
                          <a:latin typeface="Montserrat" panose="00000500000000000000" pitchFamily="2" charset="0"/>
                        </a:rPr>
                        <a:t>Titlu cerință</a:t>
                      </a:r>
                      <a:endParaRPr lang="en-US" sz="1200" b="1" i="0" u="none" strike="noStrike" dirty="0">
                        <a:solidFill>
                          <a:srgbClr val="92D050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3632" marR="3632" marT="363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200" b="1" u="none" strike="noStrike" dirty="0">
                          <a:solidFill>
                            <a:srgbClr val="92D050"/>
                          </a:solidFill>
                          <a:effectLst/>
                          <a:latin typeface="Montserrat" panose="00000500000000000000" pitchFamily="2" charset="0"/>
                        </a:rPr>
                        <a:t>Condi</a:t>
                      </a:r>
                      <a:r>
                        <a:rPr lang="ro-RO" sz="1200" b="1" u="none" strike="noStrike" dirty="0">
                          <a:solidFill>
                            <a:srgbClr val="92D050"/>
                          </a:solidFill>
                          <a:effectLst/>
                          <a:latin typeface="Montserrat" panose="00000500000000000000" pitchFamily="2" charset="0"/>
                        </a:rPr>
                        <a:t>ț</a:t>
                      </a:r>
                      <a:r>
                        <a:rPr lang="en-US" sz="1200" b="1" u="none" strike="noStrike" dirty="0">
                          <a:solidFill>
                            <a:srgbClr val="92D050"/>
                          </a:solidFill>
                          <a:effectLst/>
                          <a:latin typeface="Montserrat" panose="00000500000000000000" pitchFamily="2" charset="0"/>
                        </a:rPr>
                        <a:t>ii de </a:t>
                      </a:r>
                      <a:r>
                        <a:rPr lang="en-US" sz="1200" b="1" u="none" strike="noStrike" dirty="0" err="1">
                          <a:solidFill>
                            <a:srgbClr val="92D050"/>
                          </a:solidFill>
                          <a:effectLst/>
                          <a:latin typeface="Montserrat" panose="00000500000000000000" pitchFamily="2" charset="0"/>
                        </a:rPr>
                        <a:t>testare</a:t>
                      </a:r>
                      <a:r>
                        <a:rPr lang="en-US" sz="1200" b="1" u="none" strike="noStrike" dirty="0">
                          <a:solidFill>
                            <a:srgbClr val="92D050"/>
                          </a:solidFill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1200" b="1" u="none" strike="noStrike" dirty="0" err="1">
                          <a:solidFill>
                            <a:srgbClr val="92D050"/>
                          </a:solidFill>
                          <a:effectLst/>
                          <a:latin typeface="Montserrat" panose="00000500000000000000" pitchFamily="2" charset="0"/>
                        </a:rPr>
                        <a:t>grupate</a:t>
                      </a:r>
                      <a:r>
                        <a:rPr lang="en-US" sz="1200" b="1" u="none" strike="noStrike" dirty="0">
                          <a:solidFill>
                            <a:srgbClr val="92D050"/>
                          </a:solidFill>
                          <a:effectLst/>
                          <a:latin typeface="Montserrat" panose="00000500000000000000" pitchFamily="2" charset="0"/>
                        </a:rPr>
                        <a:t> dup</a:t>
                      </a:r>
                      <a:r>
                        <a:rPr lang="ro-RO" sz="1200" b="1" u="none" strike="noStrike" dirty="0">
                          <a:solidFill>
                            <a:srgbClr val="92D050"/>
                          </a:solidFill>
                          <a:effectLst/>
                          <a:latin typeface="Montserrat" panose="00000500000000000000" pitchFamily="2" charset="0"/>
                        </a:rPr>
                        <a:t>ă</a:t>
                      </a:r>
                      <a:r>
                        <a:rPr lang="en-US" sz="1200" b="1" u="none" strike="noStrike" dirty="0">
                          <a:solidFill>
                            <a:srgbClr val="92D050"/>
                          </a:solidFill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1200" b="1" u="none" strike="noStrike" dirty="0" err="1">
                          <a:solidFill>
                            <a:srgbClr val="92D050"/>
                          </a:solidFill>
                          <a:effectLst/>
                          <a:latin typeface="Montserrat" panose="00000500000000000000" pitchFamily="2" charset="0"/>
                        </a:rPr>
                        <a:t>cerintele</a:t>
                      </a:r>
                      <a:r>
                        <a:rPr lang="en-US" sz="1200" b="1" u="none" strike="noStrike" dirty="0">
                          <a:solidFill>
                            <a:srgbClr val="92D050"/>
                          </a:solidFill>
                          <a:effectLst/>
                          <a:latin typeface="Montserrat" panose="00000500000000000000" pitchFamily="2" charset="0"/>
                        </a:rPr>
                        <a:t> de </a:t>
                      </a:r>
                      <a:r>
                        <a:rPr lang="en-US" sz="1200" b="1" u="none" strike="noStrike" dirty="0" err="1">
                          <a:solidFill>
                            <a:srgbClr val="92D050"/>
                          </a:solidFill>
                          <a:effectLst/>
                          <a:latin typeface="Montserrat" panose="00000500000000000000" pitchFamily="2" charset="0"/>
                        </a:rPr>
                        <a:t>testare</a:t>
                      </a:r>
                      <a:endParaRPr lang="en-US" sz="1200" b="1" i="0" u="none" strike="noStrike" dirty="0">
                        <a:solidFill>
                          <a:srgbClr val="92D050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3632" marR="3632" marT="363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200" b="1" u="none" strike="noStrike" dirty="0">
                          <a:solidFill>
                            <a:srgbClr val="92D050"/>
                          </a:solidFill>
                          <a:effectLst/>
                          <a:latin typeface="Montserrat" panose="00000500000000000000" pitchFamily="2" charset="0"/>
                        </a:rPr>
                        <a:t>Test </a:t>
                      </a:r>
                      <a:r>
                        <a:rPr lang="ro-RO" sz="1200" b="1" u="none" strike="noStrike" dirty="0">
                          <a:solidFill>
                            <a:srgbClr val="92D050"/>
                          </a:solidFill>
                          <a:effectLst/>
                          <a:latin typeface="Montserrat" panose="00000500000000000000" pitchFamily="2" charset="0"/>
                        </a:rPr>
                        <a:t>C</a:t>
                      </a:r>
                      <a:r>
                        <a:rPr lang="en-US" sz="1200" b="1" u="none" strike="noStrike" dirty="0" err="1">
                          <a:solidFill>
                            <a:srgbClr val="92D050"/>
                          </a:solidFill>
                          <a:effectLst/>
                          <a:latin typeface="Montserrat" panose="00000500000000000000" pitchFamily="2" charset="0"/>
                        </a:rPr>
                        <a:t>ase</a:t>
                      </a:r>
                      <a:r>
                        <a:rPr lang="en-US" sz="1200" b="1" u="none" strike="noStrike" dirty="0">
                          <a:solidFill>
                            <a:srgbClr val="92D050"/>
                          </a:solidFill>
                          <a:effectLst/>
                          <a:latin typeface="Montserrat" panose="00000500000000000000" pitchFamily="2" charset="0"/>
                        </a:rPr>
                        <a:t> ID</a:t>
                      </a:r>
                      <a:endParaRPr lang="en-US" sz="1200" b="1" i="0" u="none" strike="noStrike" dirty="0">
                        <a:solidFill>
                          <a:srgbClr val="92D050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3632" marR="3632" marT="363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200" b="1" u="none" strike="noStrike" dirty="0">
                          <a:solidFill>
                            <a:srgbClr val="92D050"/>
                          </a:solidFill>
                          <a:effectLst/>
                          <a:latin typeface="Montserrat" panose="00000500000000000000" pitchFamily="2" charset="0"/>
                        </a:rPr>
                        <a:t>Test </a:t>
                      </a:r>
                      <a:r>
                        <a:rPr lang="ro-RO" sz="1200" b="1" u="none" strike="noStrike" dirty="0">
                          <a:solidFill>
                            <a:srgbClr val="92D050"/>
                          </a:solidFill>
                          <a:effectLst/>
                          <a:latin typeface="Montserrat" panose="00000500000000000000" pitchFamily="2" charset="0"/>
                        </a:rPr>
                        <a:t>Cases</a:t>
                      </a:r>
                      <a:endParaRPr lang="en-US" sz="1200" b="1" i="0" u="none" strike="noStrike" dirty="0">
                        <a:solidFill>
                          <a:srgbClr val="92D050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3632" marR="3632" marT="363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200" b="1" u="none" strike="noStrike" dirty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</a:rPr>
                        <a:t>Status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3632" marR="3632" marT="363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200" b="1" u="none" strike="noStrike" dirty="0">
                          <a:solidFill>
                            <a:srgbClr val="92D050"/>
                          </a:solidFill>
                          <a:effectLst/>
                          <a:latin typeface="Montserrat" panose="00000500000000000000" pitchFamily="2" charset="0"/>
                        </a:rPr>
                        <a:t>Defect ID</a:t>
                      </a:r>
                      <a:endParaRPr lang="en-US" sz="1200" b="1" i="0" u="none" strike="noStrike" dirty="0">
                        <a:solidFill>
                          <a:srgbClr val="92D050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3632" marR="3632" marT="363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5496">
                <a:tc rowSpan="8">
                  <a:txBody>
                    <a:bodyPr/>
                    <a:lstStyle/>
                    <a:p>
                      <a:pPr algn="ctr" rtl="0" fontAlgn="ctr"/>
                      <a:endParaRPr lang="ro-RO" sz="1000" b="1" u="none" strike="noStrike" dirty="0">
                        <a:solidFill>
                          <a:schemeClr val="tx1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  <a:p>
                      <a:pPr algn="ctr" rtl="0" fontAlgn="ctr"/>
                      <a:endParaRPr lang="ro-RO" sz="1000" b="1" u="none" strike="noStrike" dirty="0">
                        <a:solidFill>
                          <a:schemeClr val="tx1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  <a:p>
                      <a:pPr algn="ctr" rtl="0" fontAlgn="ctr"/>
                      <a:r>
                        <a:rPr lang="ro-RO" sz="1000" b="1" u="none" strike="noStrike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Creare cont</a:t>
                      </a:r>
                      <a:endParaRPr lang="en-US" sz="1000" b="1" i="0" u="none" strike="noStrike" dirty="0">
                        <a:solidFill>
                          <a:schemeClr val="tx1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3632" marR="3632" marT="363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8">
                  <a:txBody>
                    <a:bodyPr/>
                    <a:lstStyle/>
                    <a:p>
                      <a:pPr algn="ctr" rtl="0" fontAlgn="ctr"/>
                      <a:r>
                        <a:rPr lang="en-US" sz="1000" b="1" u="none" strike="noStrike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endParaRPr lang="ro-RO" sz="1000" b="1" u="none" strike="noStrike" dirty="0">
                        <a:solidFill>
                          <a:schemeClr val="tx1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  <a:p>
                      <a:pPr algn="ctr" rtl="0" fontAlgn="ctr"/>
                      <a:endParaRPr lang="ro-RO" sz="1000" b="1" u="none" strike="noStrike" dirty="0">
                        <a:solidFill>
                          <a:schemeClr val="tx1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  <a:p>
                      <a:pPr algn="ctr" rtl="0" fontAlgn="ctr"/>
                      <a:endParaRPr lang="ro-RO" sz="1000" b="1" u="none" strike="noStrike" dirty="0">
                        <a:solidFill>
                          <a:schemeClr val="tx1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  <a:p>
                      <a:pPr algn="ctr" rtl="0" fontAlgn="ctr"/>
                      <a:r>
                        <a:rPr lang="en-US" sz="1000" b="1" u="none" strike="noStrike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„</a:t>
                      </a:r>
                      <a:r>
                        <a:rPr lang="en-US" sz="1000" b="1" u="none" strike="noStrike" dirty="0" err="1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În</a:t>
                      </a:r>
                      <a:r>
                        <a:rPr lang="en-US" sz="1000" b="1" u="none" strike="noStrike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1000" b="1" u="none" strike="noStrike" dirty="0" err="1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calitate</a:t>
                      </a:r>
                      <a:r>
                        <a:rPr lang="en-US" sz="1000" b="1" u="none" strike="noStrike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 de </a:t>
                      </a:r>
                      <a:r>
                        <a:rPr lang="en-US" sz="1000" b="1" u="none" strike="noStrike" dirty="0" err="1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utilizator</a:t>
                      </a:r>
                      <a:r>
                        <a:rPr lang="en-US" sz="1000" b="1" u="none" strike="noStrike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, </a:t>
                      </a:r>
                      <a:r>
                        <a:rPr lang="en-US" sz="1000" b="1" u="none" strike="noStrike" dirty="0" err="1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vreau</a:t>
                      </a:r>
                      <a:r>
                        <a:rPr lang="en-US" sz="1000" b="1" u="none" strike="noStrike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1000" b="1" u="none" strike="noStrike" dirty="0" err="1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să</a:t>
                      </a:r>
                      <a:r>
                        <a:rPr lang="en-US" sz="1000" b="1" u="none" strike="noStrike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 pot </a:t>
                      </a:r>
                      <a:r>
                        <a:rPr lang="en-US" sz="1000" b="1" u="none" strike="noStrike" dirty="0" err="1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crea</a:t>
                      </a:r>
                      <a:r>
                        <a:rPr lang="en-US" sz="1000" b="1" u="none" strike="noStrike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 un </a:t>
                      </a:r>
                      <a:r>
                        <a:rPr lang="en-US" sz="1000" b="1" u="none" strike="noStrike" dirty="0" err="1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cont</a:t>
                      </a:r>
                      <a:r>
                        <a:rPr lang="en-US" sz="1000" b="1" u="none" strike="noStrike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1000" b="1" u="none" strike="noStrike" dirty="0" err="1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în</a:t>
                      </a:r>
                      <a:r>
                        <a:rPr lang="en-US" sz="1000" b="1" u="none" strike="noStrike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1000" b="1" u="none" strike="noStrike" dirty="0" err="1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aplicația</a:t>
                      </a:r>
                      <a:r>
                        <a:rPr lang="en-US" sz="1000" b="1" u="none" strike="noStrike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 web </a:t>
                      </a:r>
                      <a:r>
                        <a:rPr lang="en-US" sz="1000" b="1" u="none" strike="noStrike" dirty="0" err="1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airbnb</a:t>
                      </a:r>
                      <a:r>
                        <a:rPr lang="en-US" sz="1000" b="1" u="none" strike="noStrike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”</a:t>
                      </a:r>
                    </a:p>
                  </a:txBody>
                  <a:tcPr marL="3632" marR="3632" marT="363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u="none" strike="noStrike" dirty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</a:rPr>
                        <a:t>C</a:t>
                      </a:r>
                      <a:r>
                        <a:rPr lang="ro-RO" sz="900" u="none" strike="noStrike" dirty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</a:rPr>
                        <a:t>1</a:t>
                      </a:r>
                      <a:endParaRPr lang="en-US" sz="900" b="0" i="0" u="none" strike="noStrike" dirty="0">
                        <a:solidFill>
                          <a:schemeClr val="bg1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3632" marR="3632" marT="363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sz="900" b="0" dirty="0">
                          <a:solidFill>
                            <a:schemeClr val="bg1"/>
                          </a:solidFill>
                          <a:latin typeface="Montserrat" panose="00000500000000000000" pitchFamily="2" charset="0"/>
                        </a:rPr>
                        <a:t>Verific</a:t>
                      </a:r>
                      <a:r>
                        <a:rPr lang="ro-RO" sz="900" b="0" dirty="0">
                          <a:solidFill>
                            <a:schemeClr val="bg1"/>
                          </a:solidFill>
                          <a:latin typeface="Montserrat" panose="00000500000000000000" pitchFamily="2" charset="0"/>
                        </a:rPr>
                        <a:t>ă</a:t>
                      </a:r>
                      <a:r>
                        <a:rPr lang="it-IT" sz="900" b="0" dirty="0">
                          <a:solidFill>
                            <a:schemeClr val="bg1"/>
                          </a:solidFill>
                          <a:latin typeface="Montserrat" panose="00000500000000000000" pitchFamily="2" charset="0"/>
                        </a:rPr>
                        <a:t> dac</a:t>
                      </a:r>
                      <a:r>
                        <a:rPr lang="ro-RO" sz="900" b="0" dirty="0">
                          <a:solidFill>
                            <a:schemeClr val="bg1"/>
                          </a:solidFill>
                          <a:latin typeface="Montserrat" panose="00000500000000000000" pitchFamily="2" charset="0"/>
                        </a:rPr>
                        <a:t>ă</a:t>
                      </a:r>
                      <a:r>
                        <a:rPr lang="it-IT" sz="900" b="0" dirty="0">
                          <a:solidFill>
                            <a:schemeClr val="bg1"/>
                          </a:solidFill>
                          <a:latin typeface="Montserrat" panose="00000500000000000000" pitchFamily="2" charset="0"/>
                        </a:rPr>
                        <a:t> platforma</a:t>
                      </a:r>
                      <a:r>
                        <a:rPr lang="ro-RO" sz="900" b="0" dirty="0">
                          <a:solidFill>
                            <a:schemeClr val="bg1"/>
                          </a:solidFill>
                          <a:latin typeface="Montserrat" panose="00000500000000000000" pitchFamily="2" charset="0"/>
                        </a:rPr>
                        <a:t> web</a:t>
                      </a:r>
                      <a:r>
                        <a:rPr lang="it-IT" sz="900" b="0" dirty="0">
                          <a:solidFill>
                            <a:schemeClr val="bg1"/>
                          </a:solidFill>
                          <a:latin typeface="Montserrat" panose="00000500000000000000" pitchFamily="2" charset="0"/>
                        </a:rPr>
                        <a:t> poate fi accesat</a:t>
                      </a:r>
                      <a:r>
                        <a:rPr lang="ro-RO" sz="900" b="0" dirty="0">
                          <a:solidFill>
                            <a:schemeClr val="bg1"/>
                          </a:solidFill>
                          <a:latin typeface="Montserrat" panose="00000500000000000000" pitchFamily="2" charset="0"/>
                        </a:rPr>
                        <a:t>ă</a:t>
                      </a:r>
                      <a:r>
                        <a:rPr lang="it-IT" sz="900" b="0" dirty="0">
                          <a:solidFill>
                            <a:schemeClr val="bg1"/>
                          </a:solidFill>
                          <a:latin typeface="Montserrat" panose="00000500000000000000" pitchFamily="2" charset="0"/>
                        </a:rPr>
                        <a:t> din browser-ul selectat.</a:t>
                      </a:r>
                      <a:endParaRPr lang="en-US" sz="900" b="0" dirty="0">
                        <a:solidFill>
                          <a:schemeClr val="bg1"/>
                        </a:solidFill>
                        <a:latin typeface="Montserrat" panose="00000500000000000000" pitchFamily="2" charset="0"/>
                      </a:endParaRPr>
                    </a:p>
                  </a:txBody>
                  <a:tcPr marL="3632" marR="3632" marT="363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o-RO" sz="900" b="1" u="none" strike="noStrike" dirty="0">
                          <a:solidFill>
                            <a:srgbClr val="00B050"/>
                          </a:solidFill>
                          <a:effectLst/>
                          <a:latin typeface="Montserrat" panose="00000500000000000000" pitchFamily="2" charset="0"/>
                        </a:rPr>
                        <a:t>PASSED</a:t>
                      </a:r>
                      <a:endParaRPr lang="en-US" sz="900" b="1" i="0" u="none" strike="noStrike" dirty="0">
                        <a:solidFill>
                          <a:srgbClr val="00B050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3632" marR="3632" marT="363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ro-RO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</a:rPr>
                        <a:t>NONE</a:t>
                      </a:r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3632" marR="3632" marT="363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549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u="none" strike="noStrike" dirty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</a:rPr>
                        <a:t>C</a:t>
                      </a:r>
                      <a:r>
                        <a:rPr lang="ro-RO" sz="900" u="none" strike="noStrike" dirty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</a:rPr>
                        <a:t>2</a:t>
                      </a:r>
                      <a:endParaRPr lang="en-US" sz="900" b="0" i="0" u="none" strike="noStrike" dirty="0">
                        <a:solidFill>
                          <a:schemeClr val="bg1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3632" marR="3632" marT="363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o-RO" sz="900" b="0" kern="1200" dirty="0">
                          <a:solidFill>
                            <a:schemeClr val="bg1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Verifică dacă după accesarea butonului de Sign Up, apare fereastra cu câmpurile de selectare </a:t>
                      </a:r>
                      <a:r>
                        <a:rPr lang="it-IT" sz="900" b="0" kern="1200" dirty="0">
                          <a:solidFill>
                            <a:schemeClr val="bg1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"</a:t>
                      </a:r>
                      <a:r>
                        <a:rPr lang="ro-RO" sz="900" b="0" kern="1200" dirty="0">
                          <a:solidFill>
                            <a:schemeClr val="bg1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Country</a:t>
                      </a:r>
                      <a:r>
                        <a:rPr lang="it-IT" sz="900" b="0" kern="1200" dirty="0">
                          <a:solidFill>
                            <a:schemeClr val="bg1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"</a:t>
                      </a:r>
                      <a:r>
                        <a:rPr lang="ro-RO" sz="900" b="0" kern="1200" dirty="0">
                          <a:solidFill>
                            <a:schemeClr val="bg1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 și </a:t>
                      </a:r>
                      <a:r>
                        <a:rPr lang="it-IT" sz="900" b="0" kern="1200" dirty="0">
                          <a:solidFill>
                            <a:schemeClr val="bg1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"</a:t>
                      </a:r>
                      <a:r>
                        <a:rPr lang="ro-RO" sz="900" b="0" kern="1200" dirty="0">
                          <a:solidFill>
                            <a:schemeClr val="bg1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Phone Number</a:t>
                      </a:r>
                      <a:r>
                        <a:rPr lang="it-IT" sz="900" b="0" kern="1200" dirty="0">
                          <a:solidFill>
                            <a:schemeClr val="bg1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"</a:t>
                      </a:r>
                      <a:r>
                        <a:rPr lang="ro-RO" sz="900" b="0" kern="1200" dirty="0">
                          <a:solidFill>
                            <a:schemeClr val="bg1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.</a:t>
                      </a:r>
                      <a:endParaRPr lang="en-US" sz="900" b="0" i="0" u="none" strike="noStrike" dirty="0">
                        <a:solidFill>
                          <a:schemeClr val="bg1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3632" marR="3632" marT="363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o-RO" sz="900" b="1" u="none" strike="noStrike" dirty="0">
                          <a:solidFill>
                            <a:srgbClr val="00B050"/>
                          </a:solidFill>
                          <a:effectLst/>
                          <a:latin typeface="Montserrat" panose="00000500000000000000" pitchFamily="2" charset="0"/>
                        </a:rPr>
                        <a:t>PASSED</a:t>
                      </a:r>
                      <a:endParaRPr lang="en-US" sz="900" b="1" i="0" u="none" strike="noStrike" dirty="0">
                        <a:solidFill>
                          <a:srgbClr val="00B050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3632" marR="3632" marT="363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u="none" strike="noStrike" dirty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</a:rPr>
                        <a:t> </a:t>
                      </a:r>
                      <a:r>
                        <a:rPr lang="ro-RO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</a:rPr>
                        <a:t>NONE</a:t>
                      </a:r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  <a:p>
                      <a:pPr algn="l" rtl="0" fontAlgn="t"/>
                      <a:endParaRPr lang="en-US" sz="900" b="0" i="0" u="none" strike="noStrike" dirty="0">
                        <a:solidFill>
                          <a:schemeClr val="bg1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3632" marR="3632" marT="363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271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u="none" strike="noStrike" dirty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</a:rPr>
                        <a:t>C</a:t>
                      </a:r>
                      <a:r>
                        <a:rPr lang="ro-RO" sz="900" u="none" strike="noStrike" dirty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</a:rPr>
                        <a:t>7</a:t>
                      </a:r>
                      <a:endParaRPr lang="en-US" sz="900" b="0" i="0" u="none" strike="noStrike" dirty="0">
                        <a:solidFill>
                          <a:schemeClr val="bg1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3632" marR="3632" marT="363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900" b="0" kern="1200" dirty="0">
                          <a:solidFill>
                            <a:schemeClr val="bg1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Verific</a:t>
                      </a:r>
                      <a:r>
                        <a:rPr lang="ro-RO" sz="900" b="0" kern="1200" dirty="0">
                          <a:solidFill>
                            <a:schemeClr val="bg1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ă</a:t>
                      </a:r>
                      <a:r>
                        <a:rPr lang="it-IT" sz="900" b="0" kern="1200" dirty="0">
                          <a:solidFill>
                            <a:schemeClr val="bg1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 posibilitate</a:t>
                      </a:r>
                      <a:r>
                        <a:rPr lang="ro-RO" sz="900" b="0" kern="1200" dirty="0">
                          <a:solidFill>
                            <a:schemeClr val="bg1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a</a:t>
                      </a:r>
                      <a:r>
                        <a:rPr lang="it-IT" sz="900" b="0" kern="1200" dirty="0">
                          <a:solidFill>
                            <a:schemeClr val="bg1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 de a ad</a:t>
                      </a:r>
                      <a:r>
                        <a:rPr lang="ro-RO" sz="900" b="0" kern="1200" dirty="0">
                          <a:solidFill>
                            <a:schemeClr val="bg1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ă</a:t>
                      </a:r>
                      <a:r>
                        <a:rPr lang="it-IT" sz="900" b="0" kern="1200" dirty="0">
                          <a:solidFill>
                            <a:schemeClr val="bg1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uga mai mult de 9 cifre </a:t>
                      </a:r>
                      <a:r>
                        <a:rPr lang="ro-RO" sz="900" b="0" kern="1200" dirty="0">
                          <a:solidFill>
                            <a:schemeClr val="bg1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î</a:t>
                      </a:r>
                      <a:r>
                        <a:rPr lang="it-IT" sz="900" b="0" kern="1200" dirty="0">
                          <a:solidFill>
                            <a:schemeClr val="bg1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n c</a:t>
                      </a:r>
                      <a:r>
                        <a:rPr lang="ro-RO" sz="900" b="0" kern="1200" dirty="0">
                          <a:solidFill>
                            <a:schemeClr val="bg1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â</a:t>
                      </a:r>
                      <a:r>
                        <a:rPr lang="it-IT" sz="900" b="0" kern="1200" dirty="0">
                          <a:solidFill>
                            <a:schemeClr val="bg1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mpul "Phone Number"</a:t>
                      </a:r>
                      <a:r>
                        <a:rPr lang="ro-RO" sz="900" b="0" i="0" u="none" strike="noStrike" kern="1200" dirty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.</a:t>
                      </a:r>
                      <a:endParaRPr lang="en-US" sz="900" b="0" kern="1200" dirty="0">
                        <a:solidFill>
                          <a:schemeClr val="bg1"/>
                        </a:solidFill>
                        <a:latin typeface="Montserrat" panose="00000500000000000000" pitchFamily="2" charset="0"/>
                        <a:ea typeface="+mn-ea"/>
                        <a:cs typeface="+mn-cs"/>
                      </a:endParaRPr>
                    </a:p>
                  </a:txBody>
                  <a:tcPr marL="3632" marR="3632" marT="363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o-RO" sz="900" b="1" u="none" strike="noStrike" dirty="0">
                          <a:solidFill>
                            <a:srgbClr val="00B050"/>
                          </a:solidFill>
                          <a:effectLst/>
                          <a:latin typeface="Montserrat" panose="00000500000000000000" pitchFamily="2" charset="0"/>
                        </a:rPr>
                        <a:t>PASSED</a:t>
                      </a:r>
                      <a:endParaRPr lang="en-US" sz="900" b="1" i="0" u="none" strike="noStrike" dirty="0">
                        <a:solidFill>
                          <a:srgbClr val="00B050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3632" marR="3632" marT="363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ro-RO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</a:rPr>
                        <a:t>NONE</a:t>
                      </a:r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3632" marR="3632" marT="363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549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u="none" strike="noStrike" dirty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</a:rPr>
                        <a:t>C</a:t>
                      </a:r>
                      <a:r>
                        <a:rPr lang="ro-RO" sz="900" u="none" strike="noStrike" dirty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</a:rPr>
                        <a:t>3</a:t>
                      </a:r>
                      <a:endParaRPr lang="en-US" sz="900" b="0" i="0" u="none" strike="noStrike" dirty="0">
                        <a:solidFill>
                          <a:schemeClr val="bg1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3632" marR="3632" marT="363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0" kern="1200" dirty="0" err="1">
                          <a:solidFill>
                            <a:schemeClr val="bg1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Verific</a:t>
                      </a:r>
                      <a:r>
                        <a:rPr lang="ro-RO" sz="900" b="0" kern="1200" dirty="0">
                          <a:solidFill>
                            <a:schemeClr val="bg1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ă</a:t>
                      </a:r>
                      <a:r>
                        <a:rPr lang="en-US" sz="900" b="0" kern="1200" dirty="0">
                          <a:solidFill>
                            <a:schemeClr val="bg1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900" b="0" kern="1200" dirty="0" err="1">
                          <a:solidFill>
                            <a:schemeClr val="bg1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dac</a:t>
                      </a:r>
                      <a:r>
                        <a:rPr lang="ro-RO" sz="900" b="0" kern="1200" dirty="0">
                          <a:solidFill>
                            <a:schemeClr val="bg1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ă</a:t>
                      </a:r>
                      <a:r>
                        <a:rPr lang="en-US" sz="900" b="0" kern="1200" dirty="0">
                          <a:solidFill>
                            <a:schemeClr val="bg1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ro-RO" sz="900" b="0" kern="1200" dirty="0">
                          <a:solidFill>
                            <a:schemeClr val="bg1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după selectarea câmpului Country și introducerea unui unui număr de telefon </a:t>
                      </a:r>
                      <a:r>
                        <a:rPr lang="en-US" sz="900" b="0" kern="1200" dirty="0">
                          <a:solidFill>
                            <a:schemeClr val="bg1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valid</a:t>
                      </a:r>
                      <a:r>
                        <a:rPr lang="ro-RO" sz="900" b="0" kern="1200" dirty="0">
                          <a:solidFill>
                            <a:schemeClr val="bg1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 în câmpul </a:t>
                      </a:r>
                      <a:r>
                        <a:rPr lang="it-IT" sz="900" b="0" kern="1200" dirty="0">
                          <a:solidFill>
                            <a:schemeClr val="bg1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"</a:t>
                      </a:r>
                      <a:r>
                        <a:rPr lang="ro-RO" sz="900" b="0" kern="1200" dirty="0">
                          <a:solidFill>
                            <a:schemeClr val="bg1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Phone Number</a:t>
                      </a:r>
                      <a:r>
                        <a:rPr lang="it-IT" sz="900" b="0" kern="1200" dirty="0">
                          <a:solidFill>
                            <a:schemeClr val="bg1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"</a:t>
                      </a:r>
                      <a:r>
                        <a:rPr lang="ro-RO" sz="900" b="0" kern="1200" dirty="0">
                          <a:solidFill>
                            <a:schemeClr val="bg1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900" b="0" kern="1200" dirty="0" err="1">
                          <a:solidFill>
                            <a:schemeClr val="bg1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va</a:t>
                      </a:r>
                      <a:r>
                        <a:rPr lang="en-US" sz="900" b="0" kern="1200" dirty="0">
                          <a:solidFill>
                            <a:schemeClr val="bg1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 ap</a:t>
                      </a:r>
                      <a:r>
                        <a:rPr lang="ro-RO" sz="900" b="0" kern="1200" dirty="0">
                          <a:solidFill>
                            <a:schemeClr val="bg1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ă</a:t>
                      </a:r>
                      <a:r>
                        <a:rPr lang="en-US" sz="900" b="0" kern="1200" dirty="0">
                          <a:solidFill>
                            <a:schemeClr val="bg1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rea pe </a:t>
                      </a:r>
                      <a:r>
                        <a:rPr lang="en-US" sz="900" b="0" kern="1200" dirty="0" err="1">
                          <a:solidFill>
                            <a:schemeClr val="bg1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ecran</a:t>
                      </a:r>
                      <a:r>
                        <a:rPr lang="en-US" sz="900" b="0" kern="1200" dirty="0">
                          <a:solidFill>
                            <a:schemeClr val="bg1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900" b="0" kern="1200" dirty="0" err="1">
                          <a:solidFill>
                            <a:schemeClr val="bg1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fereastra</a:t>
                      </a:r>
                      <a:r>
                        <a:rPr lang="en-US" sz="900" b="0" kern="1200" dirty="0">
                          <a:solidFill>
                            <a:schemeClr val="bg1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 de </a:t>
                      </a:r>
                      <a:r>
                        <a:rPr lang="en-US" sz="900" b="0" kern="1200" dirty="0" err="1">
                          <a:solidFill>
                            <a:schemeClr val="bg1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confirmare</a:t>
                      </a:r>
                      <a:r>
                        <a:rPr lang="en-US" sz="900" b="0" kern="1200" dirty="0">
                          <a:solidFill>
                            <a:schemeClr val="bg1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 a num</a:t>
                      </a:r>
                      <a:r>
                        <a:rPr lang="ro-RO" sz="900" b="0" kern="1200" dirty="0">
                          <a:solidFill>
                            <a:schemeClr val="bg1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ă</a:t>
                      </a:r>
                      <a:r>
                        <a:rPr lang="en-US" sz="900" b="0" kern="1200" dirty="0" err="1">
                          <a:solidFill>
                            <a:schemeClr val="bg1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rului</a:t>
                      </a:r>
                      <a:r>
                        <a:rPr lang="en-US" sz="900" b="0" kern="1200" dirty="0">
                          <a:solidFill>
                            <a:schemeClr val="bg1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 de </a:t>
                      </a:r>
                      <a:r>
                        <a:rPr lang="en-US" sz="900" b="0" kern="1200" dirty="0" err="1">
                          <a:solidFill>
                            <a:schemeClr val="bg1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telefon</a:t>
                      </a:r>
                      <a:r>
                        <a:rPr lang="en-US" sz="900" b="0" kern="1200" dirty="0">
                          <a:solidFill>
                            <a:schemeClr val="bg1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900" b="0" kern="1200" dirty="0" err="1">
                          <a:solidFill>
                            <a:schemeClr val="bg1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printr</a:t>
                      </a:r>
                      <a:r>
                        <a:rPr lang="en-US" sz="900" b="0" kern="1200" dirty="0">
                          <a:solidFill>
                            <a:schemeClr val="bg1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-un cod </a:t>
                      </a:r>
                      <a:r>
                        <a:rPr lang="en-US" sz="900" b="0" kern="120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SMS </a:t>
                      </a:r>
                      <a:r>
                        <a:rPr lang="en-US" sz="900" b="0" kern="1200" dirty="0" err="1">
                          <a:solidFill>
                            <a:schemeClr val="tx1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primit</a:t>
                      </a:r>
                      <a:r>
                        <a:rPr lang="en-US" sz="900" b="0" kern="120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 pe </a:t>
                      </a:r>
                      <a:r>
                        <a:rPr lang="en-US" sz="900" b="0" kern="1200" dirty="0" err="1">
                          <a:solidFill>
                            <a:schemeClr val="tx1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telefon</a:t>
                      </a:r>
                      <a:r>
                        <a:rPr lang="en-US" sz="900" b="0" kern="1200" dirty="0">
                          <a:solidFill>
                            <a:schemeClr val="bg1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3632" marR="3632" marT="363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u="none" strike="noStrike" dirty="0">
                          <a:solidFill>
                            <a:srgbClr val="FF0000"/>
                          </a:solidFill>
                          <a:effectLst/>
                          <a:latin typeface="Montserrat" panose="00000500000000000000" pitchFamily="2" charset="0"/>
                        </a:rPr>
                        <a:t>F</a:t>
                      </a:r>
                      <a:r>
                        <a:rPr lang="ro-RO" sz="900" b="1" u="none" strike="noStrike" dirty="0">
                          <a:solidFill>
                            <a:srgbClr val="FF0000"/>
                          </a:solidFill>
                          <a:effectLst/>
                          <a:latin typeface="Montserrat" panose="00000500000000000000" pitchFamily="2" charset="0"/>
                        </a:rPr>
                        <a:t>AILED</a:t>
                      </a:r>
                      <a:endParaRPr lang="en-US" sz="900" b="1" i="0" u="none" strike="noStrike" dirty="0">
                        <a:solidFill>
                          <a:srgbClr val="FF0000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3632" marR="3632" marT="363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o-RO" sz="900" b="1" u="none" strike="noStrike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BL-9</a:t>
                      </a:r>
                      <a:endParaRPr 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3632" marR="3632" marT="363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191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u="none" strike="noStrike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C</a:t>
                      </a:r>
                      <a:r>
                        <a:rPr lang="ro-RO" sz="900" u="none" strike="noStrike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8</a:t>
                      </a:r>
                      <a:endParaRPr 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3632" marR="3632" marT="363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9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Verifică</a:t>
                      </a:r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9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dacă</a:t>
                      </a:r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9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după</a:t>
                      </a:r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9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introducerea</a:t>
                      </a:r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9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codului</a:t>
                      </a:r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9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gre</a:t>
                      </a:r>
                      <a:r>
                        <a:rPr lang="ro-RO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ș</a:t>
                      </a:r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it </a:t>
                      </a:r>
                      <a:r>
                        <a:rPr lang="en-US" sz="9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primit</a:t>
                      </a:r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9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prin</a:t>
                      </a:r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9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varianta</a:t>
                      </a:r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 SMS pe </a:t>
                      </a:r>
                      <a:r>
                        <a:rPr lang="en-US" sz="9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telefon</a:t>
                      </a:r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9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platforma</a:t>
                      </a:r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 ne </a:t>
                      </a:r>
                      <a:r>
                        <a:rPr lang="en-US" sz="9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va</a:t>
                      </a:r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9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returna</a:t>
                      </a:r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 un </a:t>
                      </a:r>
                      <a:r>
                        <a:rPr lang="en-US" sz="9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mesaj</a:t>
                      </a:r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 de </a:t>
                      </a:r>
                      <a:r>
                        <a:rPr lang="en-US" sz="9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eroare</a:t>
                      </a:r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 ("Incorrect Code. Please try again.")</a:t>
                      </a:r>
                    </a:p>
                  </a:txBody>
                  <a:tcPr marL="3632" marR="3632" marT="363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o-RO" sz="900" b="1" u="none" strike="noStrike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Montserrat" panose="00000500000000000000" pitchFamily="2" charset="0"/>
                        </a:rPr>
                        <a:t>PASSED</a:t>
                      </a:r>
                      <a:endParaRPr lang="en-US" sz="900" b="1" i="0" u="none" strike="noStrike" dirty="0">
                        <a:solidFill>
                          <a:schemeClr val="accent6">
                            <a:lumMod val="50000"/>
                          </a:schemeClr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3632" marR="3632" marT="363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900" u="none" strike="noStrike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 </a:t>
                      </a:r>
                      <a:r>
                        <a:rPr lang="ro-RO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NONE</a:t>
                      </a:r>
                      <a:endParaRPr 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3632" marR="3632" marT="363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2537">
                <a:tc vMerge="1">
                  <a:txBody>
                    <a:bodyPr/>
                    <a:lstStyle/>
                    <a:p>
                      <a:pPr algn="ctr" rtl="0" fontAlgn="ctr"/>
                      <a:endParaRPr lang="en-US" sz="1000" b="1" i="0" u="none" strike="noStrike" dirty="0">
                        <a:solidFill>
                          <a:schemeClr val="tx1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3632" marR="3632" marT="363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en-US" sz="1000" b="1" u="none" strike="noStrike" dirty="0">
                        <a:solidFill>
                          <a:schemeClr val="tx1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3632" marR="3632" marT="363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u="none" strike="noStrike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C</a:t>
                      </a:r>
                      <a:r>
                        <a:rPr lang="ro-RO" sz="900" u="none" strike="noStrike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9</a:t>
                      </a:r>
                      <a:endParaRPr 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3632" marR="3632" marT="363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9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Verifică</a:t>
                      </a:r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9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dacă</a:t>
                      </a:r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 la </a:t>
                      </a:r>
                      <a:r>
                        <a:rPr lang="en-US" sz="9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completarea</a:t>
                      </a:r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9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câmpurilor</a:t>
                      </a:r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9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și</a:t>
                      </a:r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9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introducerea</a:t>
                      </a:r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9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unei</a:t>
                      </a:r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9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adrese</a:t>
                      </a:r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 de email </a:t>
                      </a:r>
                      <a:r>
                        <a:rPr lang="en-US" sz="9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invalide</a:t>
                      </a:r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9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vom</a:t>
                      </a:r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9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primi</a:t>
                      </a:r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 un </a:t>
                      </a:r>
                      <a:r>
                        <a:rPr lang="en-US" sz="9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mesaj</a:t>
                      </a:r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 de </a:t>
                      </a:r>
                      <a:r>
                        <a:rPr lang="en-US" sz="9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eroare</a:t>
                      </a:r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.</a:t>
                      </a:r>
                    </a:p>
                  </a:txBody>
                  <a:tcPr marL="3632" marR="3632" marT="363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o-RO" sz="900" b="1" u="none" strike="noStrike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Montserrat" panose="00000500000000000000" pitchFamily="2" charset="0"/>
                        </a:rPr>
                        <a:t>PASSED</a:t>
                      </a:r>
                      <a:endParaRPr lang="en-US" sz="900" b="1" i="0" u="none" strike="noStrike" dirty="0">
                        <a:solidFill>
                          <a:schemeClr val="accent6">
                            <a:lumMod val="50000"/>
                          </a:schemeClr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3632" marR="3632" marT="363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ro-RO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NONE</a:t>
                      </a:r>
                      <a:endParaRPr 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3632" marR="3632" marT="363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6243367"/>
                  </a:ext>
                </a:extLst>
              </a:tr>
              <a:tr h="202537">
                <a:tc vMerge="1">
                  <a:txBody>
                    <a:bodyPr/>
                    <a:lstStyle/>
                    <a:p>
                      <a:pPr algn="ctr" rtl="0" fontAlgn="ctr"/>
                      <a:endParaRPr lang="en-US" sz="1000" b="1" i="0" u="none" strike="noStrike" dirty="0">
                        <a:solidFill>
                          <a:schemeClr val="tx1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3632" marR="3632" marT="363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en-US" sz="1000" b="1" u="none" strike="noStrike" dirty="0">
                        <a:solidFill>
                          <a:schemeClr val="tx1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3632" marR="3632" marT="363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u="none" strike="noStrike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C</a:t>
                      </a:r>
                      <a:r>
                        <a:rPr lang="ro-RO" sz="900" u="none" strike="noStrike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4</a:t>
                      </a:r>
                      <a:endParaRPr 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3632" marR="3632" marT="363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9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Verifică</a:t>
                      </a:r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9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dacă</a:t>
                      </a:r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 se </a:t>
                      </a:r>
                      <a:r>
                        <a:rPr lang="en-US" sz="9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va</a:t>
                      </a:r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9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putea</a:t>
                      </a:r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9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crea</a:t>
                      </a:r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 un </a:t>
                      </a:r>
                      <a:r>
                        <a:rPr lang="en-US" sz="9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cont</a:t>
                      </a:r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 valid </a:t>
                      </a:r>
                      <a:r>
                        <a:rPr lang="en-US" sz="9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alegând</a:t>
                      </a:r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 o </a:t>
                      </a:r>
                      <a:r>
                        <a:rPr lang="en-US" sz="9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dată</a:t>
                      </a:r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 de </a:t>
                      </a:r>
                      <a:r>
                        <a:rPr lang="en-US" sz="9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naștere</a:t>
                      </a:r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9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ce</a:t>
                      </a:r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9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rezultă</a:t>
                      </a:r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 o </a:t>
                      </a:r>
                      <a:r>
                        <a:rPr lang="en-US" sz="9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vârstă</a:t>
                      </a:r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9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mai</a:t>
                      </a:r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9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mică</a:t>
                      </a:r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 de 18 ani.</a:t>
                      </a:r>
                    </a:p>
                  </a:txBody>
                  <a:tcPr marL="3632" marR="3632" marT="363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u="none" strike="noStrike" dirty="0">
                          <a:solidFill>
                            <a:srgbClr val="FF0000"/>
                          </a:solidFill>
                          <a:effectLst/>
                          <a:latin typeface="Montserrat" panose="00000500000000000000" pitchFamily="2" charset="0"/>
                        </a:rPr>
                        <a:t>F</a:t>
                      </a:r>
                      <a:r>
                        <a:rPr lang="ro-RO" sz="900" b="1" u="none" strike="noStrike" dirty="0">
                          <a:solidFill>
                            <a:srgbClr val="FF0000"/>
                          </a:solidFill>
                          <a:effectLst/>
                          <a:latin typeface="Montserrat" panose="00000500000000000000" pitchFamily="2" charset="0"/>
                        </a:rPr>
                        <a:t>AILED</a:t>
                      </a:r>
                      <a:endParaRPr lang="en-US" sz="900" b="1" i="0" u="none" strike="noStrike" dirty="0">
                        <a:solidFill>
                          <a:srgbClr val="FF0000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3632" marR="3632" marT="363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o-RO" sz="900" b="1" u="none" strike="noStrike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BL-10</a:t>
                      </a:r>
                      <a:endParaRPr 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3632" marR="3632" marT="363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1326321"/>
                  </a:ext>
                </a:extLst>
              </a:tr>
              <a:tr h="281045">
                <a:tc vMerge="1">
                  <a:txBody>
                    <a:bodyPr/>
                    <a:lstStyle/>
                    <a:p>
                      <a:pPr algn="ctr" rtl="0" fontAlgn="ctr"/>
                      <a:endParaRPr lang="en-US" sz="1000" b="1" i="0" u="none" strike="noStrike" dirty="0">
                        <a:solidFill>
                          <a:schemeClr val="tx1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3632" marR="3632" marT="363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en-US" sz="1000" b="1" u="none" strike="noStrike" dirty="0">
                        <a:solidFill>
                          <a:schemeClr val="tx1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3632" marR="3632" marT="363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u="none" strike="noStrike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C</a:t>
                      </a:r>
                      <a:r>
                        <a:rPr lang="ro-RO" sz="900" u="none" strike="noStrike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10</a:t>
                      </a:r>
                      <a:endParaRPr 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  <a:p>
                      <a:pPr algn="ctr" rtl="0" fontAlgn="ctr"/>
                      <a:endParaRPr 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3632" marR="3632" marT="363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9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Verifică</a:t>
                      </a:r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9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dacă</a:t>
                      </a:r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 la </a:t>
                      </a:r>
                      <a:r>
                        <a:rPr lang="en-US" sz="9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completarea</a:t>
                      </a:r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9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câmpurilor</a:t>
                      </a:r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 cu date </a:t>
                      </a:r>
                      <a:r>
                        <a:rPr lang="en-US" sz="9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valide</a:t>
                      </a:r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9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va</a:t>
                      </a:r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9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aparea</a:t>
                      </a:r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9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fereastra</a:t>
                      </a:r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 "Welcome to Airbnb" , </a:t>
                      </a:r>
                      <a:r>
                        <a:rPr lang="en-US" sz="9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astfel</a:t>
                      </a:r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9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crearea</a:t>
                      </a:r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9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contului</a:t>
                      </a:r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9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fiind</a:t>
                      </a:r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9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făcută</a:t>
                      </a:r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 cu </a:t>
                      </a:r>
                      <a:r>
                        <a:rPr lang="en-US" sz="9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succes</a:t>
                      </a:r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.</a:t>
                      </a:r>
                    </a:p>
                  </a:txBody>
                  <a:tcPr marL="3632" marR="3632" marT="363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o-RO" sz="900" b="1" u="none" strike="noStrike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Montserrat" panose="00000500000000000000" pitchFamily="2" charset="0"/>
                        </a:rPr>
                        <a:t>PASSED</a:t>
                      </a:r>
                      <a:endParaRPr lang="en-US" sz="900" b="1" i="0" u="none" strike="noStrike" dirty="0">
                        <a:solidFill>
                          <a:schemeClr val="accent6">
                            <a:lumMod val="50000"/>
                          </a:schemeClr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3632" marR="3632" marT="363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ro-RO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NONE</a:t>
                      </a:r>
                      <a:endParaRPr 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3632" marR="3632" marT="363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30835176"/>
                  </a:ext>
                </a:extLst>
              </a:tr>
              <a:tr h="202537">
                <a:tc rowSpan="8">
                  <a:txBody>
                    <a:bodyPr/>
                    <a:lstStyle/>
                    <a:p>
                      <a:pPr algn="ctr" rtl="0" fontAlgn="ctr"/>
                      <a:r>
                        <a:rPr lang="en-US" sz="1000" b="1" u="none" strike="noStrike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C</a:t>
                      </a:r>
                      <a:r>
                        <a:rPr lang="ro-RO" sz="1000" b="1" u="none" strike="noStrike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ă</a:t>
                      </a:r>
                      <a:r>
                        <a:rPr lang="en-US" sz="1000" b="1" u="none" strike="noStrike" dirty="0" err="1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utare</a:t>
                      </a:r>
                      <a:r>
                        <a:rPr lang="en-US" sz="1000" b="1" u="none" strike="noStrike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ro-RO" sz="1000" b="1" u="none" strike="noStrike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locații</a:t>
                      </a:r>
                      <a:endParaRPr lang="en-US" sz="1000" b="1" i="0" u="none" strike="noStrike" dirty="0">
                        <a:solidFill>
                          <a:schemeClr val="tx1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3632" marR="3632" marT="363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6">
                  <a:txBody>
                    <a:bodyPr/>
                    <a:lstStyle/>
                    <a:p>
                      <a:pPr algn="ctr" rtl="0" fontAlgn="ctr"/>
                      <a:r>
                        <a:rPr lang="en-US" sz="1000" b="1" u="none" strike="noStrike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„</a:t>
                      </a:r>
                      <a:r>
                        <a:rPr lang="en-US" sz="1000" b="1" u="none" strike="noStrike" dirty="0" err="1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În</a:t>
                      </a:r>
                      <a:r>
                        <a:rPr lang="en-US" sz="1000" b="1" u="none" strike="noStrike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1000" b="1" u="none" strike="noStrike" dirty="0" err="1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calitate</a:t>
                      </a:r>
                      <a:r>
                        <a:rPr lang="en-US" sz="1000" b="1" u="none" strike="noStrike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 de </a:t>
                      </a:r>
                      <a:r>
                        <a:rPr lang="en-US" sz="1000" b="1" u="none" strike="noStrike" dirty="0" err="1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utilizator</a:t>
                      </a:r>
                      <a:r>
                        <a:rPr lang="en-US" sz="1000" b="1" u="none" strike="noStrike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, </a:t>
                      </a:r>
                      <a:r>
                        <a:rPr lang="en-US" sz="1000" b="1" u="none" strike="noStrike" dirty="0" err="1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vreau</a:t>
                      </a:r>
                      <a:r>
                        <a:rPr lang="en-US" sz="1000" b="1" u="none" strike="noStrike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1000" b="1" u="none" strike="noStrike" dirty="0" err="1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să</a:t>
                      </a:r>
                      <a:r>
                        <a:rPr lang="en-US" sz="1000" b="1" u="none" strike="noStrike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 pot </a:t>
                      </a:r>
                      <a:r>
                        <a:rPr lang="en-US" sz="1000" b="1" u="none" strike="noStrike" dirty="0" err="1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căuta</a:t>
                      </a:r>
                      <a:r>
                        <a:rPr lang="en-US" sz="1000" b="1" u="none" strike="noStrike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1000" b="1" u="none" strike="noStrike" dirty="0" err="1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locații</a:t>
                      </a:r>
                      <a:r>
                        <a:rPr lang="en-US" sz="1000" b="1" u="none" strike="noStrike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1000" b="1" u="none" strike="noStrike" dirty="0" err="1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disponibile</a:t>
                      </a:r>
                      <a:r>
                        <a:rPr lang="en-US" sz="1000" b="1" u="none" strike="noStrike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ro-RO" sz="1000" b="1" u="none" strike="noStrike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conform câmpurilor selectate</a:t>
                      </a:r>
                      <a:r>
                        <a:rPr lang="en-US" sz="1000" b="1" u="none" strike="noStrike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”</a:t>
                      </a:r>
                      <a:endParaRPr lang="en-US" sz="1000" b="1" i="0" u="none" strike="noStrike" dirty="0">
                        <a:solidFill>
                          <a:schemeClr val="tx1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3632" marR="3632" marT="363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u="none" strike="noStrike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C</a:t>
                      </a:r>
                      <a:r>
                        <a:rPr lang="ro-RO" sz="900" u="none" strike="noStrike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5</a:t>
                      </a:r>
                      <a:endParaRPr 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3632" marR="3632" marT="363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pt-BR" sz="900" b="0" u="none" strike="noStrike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Verifică dacă utilizatorul adaugă informațiile în toate câmpurile necesare căutarii se va încarca pagina cu rezultatele.</a:t>
                      </a:r>
                    </a:p>
                  </a:txBody>
                  <a:tcPr marL="3632" marR="3632" marT="363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o-RO" sz="900" b="1" u="none" strike="noStrike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Montserrat" panose="00000500000000000000" pitchFamily="2" charset="0"/>
                        </a:rPr>
                        <a:t>PASSED</a:t>
                      </a:r>
                      <a:endParaRPr lang="en-US" sz="900" b="1" i="0" u="none" strike="noStrike" dirty="0">
                        <a:solidFill>
                          <a:schemeClr val="accent6">
                            <a:lumMod val="50000"/>
                          </a:schemeClr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3632" marR="3632" marT="363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900" u="none" strike="noStrike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 </a:t>
                      </a:r>
                      <a:r>
                        <a:rPr lang="ro-RO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NONE</a:t>
                      </a:r>
                      <a:endParaRPr 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3632" marR="3632" marT="363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0253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u="none" strike="noStrike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C</a:t>
                      </a:r>
                      <a:r>
                        <a:rPr lang="ro-RO" sz="900" u="none" strike="noStrike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6</a:t>
                      </a:r>
                      <a:endParaRPr 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3632" marR="3632" marT="363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9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Verifică</a:t>
                      </a:r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9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dacă</a:t>
                      </a:r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9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utilizatorul</a:t>
                      </a:r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9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poate</a:t>
                      </a:r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9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vizualiza</a:t>
                      </a:r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9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locațiile</a:t>
                      </a:r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9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fără</a:t>
                      </a:r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 a fi </a:t>
                      </a:r>
                      <a:r>
                        <a:rPr lang="en-US" sz="9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completate</a:t>
                      </a:r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9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câmpurile</a:t>
                      </a:r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 de date de Check-in </a:t>
                      </a:r>
                      <a:r>
                        <a:rPr lang="en-US" sz="9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și</a:t>
                      </a:r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 Check-out.</a:t>
                      </a:r>
                    </a:p>
                  </a:txBody>
                  <a:tcPr marL="3632" marR="3632" marT="363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o-RO" sz="900" b="1" u="none" strike="noStrike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Montserrat" panose="00000500000000000000" pitchFamily="2" charset="0"/>
                        </a:rPr>
                        <a:t>PASSED</a:t>
                      </a:r>
                      <a:endParaRPr lang="en-US" sz="900" b="1" i="0" u="none" strike="noStrike" dirty="0">
                        <a:solidFill>
                          <a:schemeClr val="accent6">
                            <a:lumMod val="50000"/>
                          </a:schemeClr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3632" marR="3632" marT="363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o-RO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NONE</a:t>
                      </a:r>
                      <a:endParaRPr 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3632" marR="3632" marT="363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549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u="none" strike="noStrike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C</a:t>
                      </a:r>
                      <a:r>
                        <a:rPr lang="ro-RO" sz="900" u="none" strike="noStrike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11</a:t>
                      </a:r>
                      <a:endParaRPr 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3632" marR="3632" marT="363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ro-RO" sz="900" b="0" u="none" strike="noStrike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Verifică dacă utilizatorul poate vizualiza locațiile fără a fi completat câmpul "Guests" (care conține informații de statutul persoanei și număr de vizitatori).</a:t>
                      </a:r>
                    </a:p>
                  </a:txBody>
                  <a:tcPr marL="3632" marR="3632" marT="363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o-RO" sz="900" b="1" u="none" strike="noStrike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Montserrat" panose="00000500000000000000" pitchFamily="2" charset="0"/>
                        </a:rPr>
                        <a:t>PASSED</a:t>
                      </a:r>
                      <a:endParaRPr lang="en-US" sz="900" b="1" i="0" u="none" strike="noStrike" dirty="0">
                        <a:solidFill>
                          <a:schemeClr val="accent6">
                            <a:lumMod val="50000"/>
                          </a:schemeClr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3632" marR="3632" marT="363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900" u="none" strike="noStrike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Montserrat" panose="00000500000000000000" pitchFamily="2" charset="0"/>
                        </a:rPr>
                        <a:t> </a:t>
                      </a:r>
                      <a:r>
                        <a:rPr lang="ro-RO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NONE</a:t>
                      </a:r>
                      <a:endParaRPr lang="en-US" sz="900" b="0" i="0" u="none" strike="noStrike" dirty="0"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3632" marR="3632" marT="363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0253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u="none" strike="noStrike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C</a:t>
                      </a:r>
                      <a:r>
                        <a:rPr lang="ro-RO" sz="900" u="none" strike="noStrike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12</a:t>
                      </a:r>
                      <a:endParaRPr 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3632" marR="3632" marT="363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ro-RO" sz="900" b="0" u="none" strike="noStrike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Verifică 3 locații diferite dacă se găsesc în zona de destinație.</a:t>
                      </a:r>
                      <a:endParaRPr lang="ro-RO" sz="900" b="0" i="0" u="none" strike="noStrike" dirty="0">
                        <a:solidFill>
                          <a:schemeClr val="tx1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3632" marR="3632" marT="363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u="none" strike="noStrike" dirty="0">
                          <a:solidFill>
                            <a:srgbClr val="FF0000"/>
                          </a:solidFill>
                          <a:effectLst/>
                          <a:latin typeface="Montserrat" panose="00000500000000000000" pitchFamily="2" charset="0"/>
                        </a:rPr>
                        <a:t>F</a:t>
                      </a:r>
                      <a:r>
                        <a:rPr lang="ro-RO" sz="900" b="1" u="none" strike="noStrike" dirty="0">
                          <a:solidFill>
                            <a:srgbClr val="FF0000"/>
                          </a:solidFill>
                          <a:effectLst/>
                          <a:latin typeface="Montserrat" panose="00000500000000000000" pitchFamily="2" charset="0"/>
                        </a:rPr>
                        <a:t>AILED</a:t>
                      </a:r>
                      <a:endParaRPr lang="en-US" sz="900" b="1" i="0" u="none" strike="noStrike" dirty="0">
                        <a:solidFill>
                          <a:srgbClr val="FF0000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3632" marR="3632" marT="363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o-RO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BL-11</a:t>
                      </a:r>
                      <a:endParaRPr 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3632" marR="3632" marT="363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0253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u="none" strike="noStrike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C</a:t>
                      </a:r>
                      <a:r>
                        <a:rPr lang="ro-RO" sz="900" u="none" strike="noStrike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13</a:t>
                      </a:r>
                      <a:endParaRPr 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3632" marR="3632" marT="363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ro-RO" sz="900" b="0" u="none" strike="noStrike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Verifică dacă în câmpul „Location" se poate face căutarea după adresa locației.</a:t>
                      </a:r>
                    </a:p>
                  </a:txBody>
                  <a:tcPr marL="3632" marR="3632" marT="363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o-RO" sz="900" b="1" u="none" strike="noStrike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Montserrat" panose="00000500000000000000" pitchFamily="2" charset="0"/>
                        </a:rPr>
                        <a:t>PASSED</a:t>
                      </a:r>
                      <a:endParaRPr lang="en-US" sz="900" b="1" i="0" u="none" strike="noStrike" dirty="0">
                        <a:solidFill>
                          <a:schemeClr val="accent6">
                            <a:lumMod val="50000"/>
                          </a:schemeClr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3632" marR="3632" marT="363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o-RO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NONE</a:t>
                      </a:r>
                      <a:endParaRPr 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3632" marR="3632" marT="363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0253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en-US" sz="1000" b="1" i="0" u="none" strike="noStrike" dirty="0">
                        <a:solidFill>
                          <a:schemeClr val="tx1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3632" marR="3632" marT="363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u="none" strike="noStrike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C</a:t>
                      </a:r>
                      <a:r>
                        <a:rPr lang="ro-RO" sz="900" u="none" strike="noStrike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14</a:t>
                      </a:r>
                      <a:endParaRPr 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3632" marR="3632" marT="363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ro-RO" sz="900" b="0" u="none" strike="noStrike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Verifică dacă se poate încărca rezultatele dacă nu este completat câmpul "Location".</a:t>
                      </a:r>
                    </a:p>
                  </a:txBody>
                  <a:tcPr marL="3632" marR="3632" marT="363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o-RO" sz="900" b="1" u="none" strike="noStrike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Montserrat" panose="00000500000000000000" pitchFamily="2" charset="0"/>
                        </a:rPr>
                        <a:t>PASSED</a:t>
                      </a:r>
                      <a:endParaRPr lang="en-US" sz="900" b="1" i="0" u="none" strike="noStrike" dirty="0">
                        <a:solidFill>
                          <a:schemeClr val="accent6">
                            <a:lumMod val="50000"/>
                          </a:schemeClr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3632" marR="3632" marT="363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o-RO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NONE</a:t>
                      </a:r>
                      <a:endParaRPr 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3632" marR="3632" marT="363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1569799"/>
                  </a:ext>
                </a:extLst>
              </a:tr>
              <a:tr h="20253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sz="1000" b="1" u="none" strike="noStrike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„</a:t>
                      </a:r>
                      <a:r>
                        <a:rPr lang="pt-BR" sz="1000" b="1" u="none" strike="noStrike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În calitate de utilizator, vreau să pot filtra căutarea după opțiunea Self Check-in</a:t>
                      </a:r>
                      <a:r>
                        <a:rPr lang="en-US" sz="1000" b="1" u="none" strike="noStrike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”</a:t>
                      </a:r>
                      <a:endParaRPr lang="pt-BR" sz="1000" b="1" i="0" u="none" strike="noStrike" dirty="0">
                        <a:solidFill>
                          <a:schemeClr val="tx1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3632" marR="3632" marT="363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u="none" strike="noStrike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C1</a:t>
                      </a:r>
                      <a:r>
                        <a:rPr lang="ro-RO" sz="900" u="none" strike="noStrike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5</a:t>
                      </a:r>
                      <a:endParaRPr 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3632" marR="3632" marT="363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900" b="0" u="none" strike="noStrike" dirty="0" err="1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Verific</a:t>
                      </a:r>
                      <a:r>
                        <a:rPr lang="ro-RO" sz="900" b="0" u="none" strike="noStrike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ă</a:t>
                      </a:r>
                      <a:r>
                        <a:rPr lang="en-US" sz="900" b="0" u="none" strike="noStrike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900" b="0" u="none" strike="noStrike" dirty="0" err="1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dacă</a:t>
                      </a:r>
                      <a:r>
                        <a:rPr lang="en-US" sz="900" b="0" u="none" strike="noStrike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ro-RO" sz="900" b="0" u="none" strike="noStrike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există</a:t>
                      </a:r>
                      <a:r>
                        <a:rPr lang="en-US" sz="900" b="0" u="none" strike="noStrike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ro-RO" sz="900" b="0" u="none" strike="noStrike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opțiunea Self Check- in din tab-ul More filters – secțiunea Amenities</a:t>
                      </a:r>
                      <a:endParaRPr 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3632" marR="3632" marT="363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o-RO" sz="900" b="1" u="none" strike="noStrike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Montserrat" panose="00000500000000000000" pitchFamily="2" charset="0"/>
                        </a:rPr>
                        <a:t>PASSED</a:t>
                      </a:r>
                      <a:endParaRPr lang="en-US" sz="900" b="1" i="0" u="none" strike="noStrike" dirty="0">
                        <a:solidFill>
                          <a:schemeClr val="accent6">
                            <a:lumMod val="50000"/>
                          </a:schemeClr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3632" marR="3632" marT="363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o-RO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NONE</a:t>
                      </a:r>
                      <a:endParaRPr 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3632" marR="3632" marT="363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41751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u="none" strike="noStrike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C1</a:t>
                      </a:r>
                      <a:r>
                        <a:rPr lang="ro-RO" sz="900" u="none" strike="noStrike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6</a:t>
                      </a:r>
                      <a:endParaRPr 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3632" marR="3632" marT="363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900" b="0" u="none" strike="noStrike" dirty="0" err="1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Verific</a:t>
                      </a:r>
                      <a:r>
                        <a:rPr lang="ro-RO" sz="900" b="0" u="none" strike="noStrike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ă </a:t>
                      </a:r>
                      <a:r>
                        <a:rPr lang="en-US" sz="900" b="0" u="none" strike="noStrike" dirty="0" err="1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dacă</a:t>
                      </a:r>
                      <a:r>
                        <a:rPr lang="en-US" sz="900" b="0" u="none" strike="noStrike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ro-RO" sz="900" b="0" u="none" strike="noStrike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la selecția opțiunii de Self Check- in, căutarea este filtrată ok.</a:t>
                      </a:r>
                      <a:endParaRPr 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3632" marR="3632" marT="363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u="none" strike="noStrike" dirty="0">
                          <a:solidFill>
                            <a:srgbClr val="FF0000"/>
                          </a:solidFill>
                          <a:effectLst/>
                          <a:latin typeface="Montserrat" panose="00000500000000000000" pitchFamily="2" charset="0"/>
                        </a:rPr>
                        <a:t>F</a:t>
                      </a:r>
                      <a:r>
                        <a:rPr lang="ro-RO" sz="900" b="1" u="none" strike="noStrike" dirty="0">
                          <a:solidFill>
                            <a:srgbClr val="FF0000"/>
                          </a:solidFill>
                          <a:effectLst/>
                          <a:latin typeface="Montserrat" panose="00000500000000000000" pitchFamily="2" charset="0"/>
                        </a:rPr>
                        <a:t>AILED</a:t>
                      </a:r>
                      <a:endParaRPr lang="en-US" sz="900" b="1" i="0" u="none" strike="noStrike" dirty="0">
                        <a:solidFill>
                          <a:srgbClr val="FF0000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3632" marR="3632" marT="363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o-RO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BL-12</a:t>
                      </a:r>
                      <a:endParaRPr 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3632" marR="3632" marT="363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05496">
                <a:tc rowSpan="5">
                  <a:txBody>
                    <a:bodyPr/>
                    <a:lstStyle/>
                    <a:p>
                      <a:pPr algn="ctr" rtl="0" fontAlgn="ctr"/>
                      <a:r>
                        <a:rPr lang="en-US" sz="1000" b="1" u="none" strike="noStrike" dirty="0" err="1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Permisiuni</a:t>
                      </a:r>
                      <a:r>
                        <a:rPr lang="en-US" sz="1000" b="1" u="none" strike="noStrike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 ca </a:t>
                      </a:r>
                      <a:r>
                        <a:rPr lang="en-US" sz="1000" b="1" u="none" strike="noStrike" dirty="0" err="1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utilizator</a:t>
                      </a:r>
                      <a:r>
                        <a:rPr lang="en-US" sz="1000" b="1" u="none" strike="noStrike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1000" b="1" u="none" strike="noStrike" dirty="0" err="1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logat</a:t>
                      </a:r>
                      <a:endParaRPr lang="en-US" sz="1000" b="1" i="0" u="none" strike="noStrike" dirty="0">
                        <a:solidFill>
                          <a:schemeClr val="tx1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3632" marR="3632" marT="363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sz="1000" b="1" u="none" strike="noStrike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„</a:t>
                      </a:r>
                      <a:r>
                        <a:rPr lang="pt-BR" sz="1000" b="1" u="none" strike="noStrike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În calitate de utilizator, vreau să pot vizualiza rezerv</a:t>
                      </a:r>
                      <a:r>
                        <a:rPr lang="ro-RO" sz="1000" b="1" u="none" strike="noStrike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ă</a:t>
                      </a:r>
                      <a:r>
                        <a:rPr lang="pt-BR" sz="1000" b="1" u="none" strike="noStrike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rile din contul meu</a:t>
                      </a:r>
                      <a:r>
                        <a:rPr lang="en-US" sz="1000" b="1" u="none" strike="noStrike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”</a:t>
                      </a:r>
                      <a:endParaRPr lang="pt-BR" sz="1000" b="1" i="0" u="none" strike="noStrike" dirty="0">
                        <a:solidFill>
                          <a:schemeClr val="tx1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3632" marR="3632" marT="363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u="none" strike="noStrike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C1</a:t>
                      </a:r>
                      <a:r>
                        <a:rPr lang="ro-RO" sz="900" u="none" strike="noStrike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7</a:t>
                      </a:r>
                      <a:endParaRPr 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3632" marR="3632" marT="363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ro-RO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Verifică dacă utilizatorul conectat care a făcut o rezervare poate vizualiza rezervarea in meniul </a:t>
                      </a:r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“</a:t>
                      </a:r>
                      <a:r>
                        <a:rPr lang="ro-RO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Trips</a:t>
                      </a:r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”</a:t>
                      </a:r>
                      <a:r>
                        <a:rPr lang="ro-RO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.</a:t>
                      </a:r>
                    </a:p>
                  </a:txBody>
                  <a:tcPr marL="3632" marR="3632" marT="363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o-RO" sz="900" b="1" u="none" strike="noStrike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Montserrat" panose="00000500000000000000" pitchFamily="2" charset="0"/>
                        </a:rPr>
                        <a:t>PASSED</a:t>
                      </a:r>
                      <a:endParaRPr lang="en-US" sz="900" b="1" i="0" u="none" strike="noStrike" dirty="0">
                        <a:solidFill>
                          <a:schemeClr val="accent6">
                            <a:lumMod val="50000"/>
                          </a:schemeClr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3632" marR="3632" marT="363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900" u="none" strike="noStrike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 </a:t>
                      </a:r>
                      <a:r>
                        <a:rPr lang="ro-RO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NONE</a:t>
                      </a:r>
                      <a:endParaRPr 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3632" marR="3632" marT="363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31456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u="none" strike="noStrike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C1</a:t>
                      </a:r>
                      <a:r>
                        <a:rPr lang="ro-RO" sz="900" u="none" strike="noStrike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8</a:t>
                      </a:r>
                      <a:endParaRPr 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3632" marR="3632" marT="363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ro-RO" sz="900" b="0" u="none" strike="noStrike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Verifică dacă utilizatorul conectat vede detaliile rezervării făcând click pe </a:t>
                      </a:r>
                      <a:r>
                        <a:rPr lang="en-US" sz="900" b="0" u="none" strike="noStrike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“</a:t>
                      </a:r>
                      <a:r>
                        <a:rPr lang="ro-RO" sz="900" b="0" u="none" strike="noStrike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Show more trip plans</a:t>
                      </a:r>
                      <a:r>
                        <a:rPr lang="en-US" sz="900" b="0" u="none" strike="noStrike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”</a:t>
                      </a:r>
                      <a:r>
                        <a:rPr lang="ro-RO" sz="900" b="0" u="none" strike="noStrike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.</a:t>
                      </a:r>
                      <a:endParaRPr lang="ro-RO" sz="900" b="0" i="0" u="none" strike="noStrike" dirty="0">
                        <a:solidFill>
                          <a:schemeClr val="tx1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3632" marR="3632" marT="363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o-RO" sz="900" b="1" u="none" strike="noStrike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Montserrat" panose="00000500000000000000" pitchFamily="2" charset="0"/>
                        </a:rPr>
                        <a:t>PASSED</a:t>
                      </a:r>
                      <a:endParaRPr lang="en-US" sz="900" b="1" i="0" u="none" strike="noStrike" dirty="0">
                        <a:solidFill>
                          <a:schemeClr val="accent6">
                            <a:lumMod val="50000"/>
                          </a:schemeClr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3632" marR="3632" marT="363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900" u="none" strike="noStrike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 </a:t>
                      </a:r>
                      <a:r>
                        <a:rPr lang="ro-RO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NONE</a:t>
                      </a:r>
                      <a:endParaRPr 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3632" marR="3632" marT="363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422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3">
                  <a:txBody>
                    <a:bodyPr/>
                    <a:lstStyle/>
                    <a:p>
                      <a:pPr algn="ctr" rtl="0" fontAlgn="ctr"/>
                      <a:r>
                        <a:rPr lang="en-US" sz="1000" b="1" u="none" strike="noStrike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„</a:t>
                      </a:r>
                      <a:r>
                        <a:rPr lang="en-US" sz="1000" b="1" u="none" strike="noStrike" dirty="0" err="1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În</a:t>
                      </a:r>
                      <a:r>
                        <a:rPr lang="en-US" sz="1000" b="1" u="none" strike="noStrike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1000" b="1" u="none" strike="noStrike" dirty="0" err="1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calitate</a:t>
                      </a:r>
                      <a:r>
                        <a:rPr lang="en-US" sz="1000" b="1" u="none" strike="noStrike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 de </a:t>
                      </a:r>
                      <a:r>
                        <a:rPr lang="en-US" sz="1000" b="1" u="none" strike="noStrike" dirty="0" err="1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utilizator</a:t>
                      </a:r>
                      <a:r>
                        <a:rPr lang="en-US" sz="1000" b="1" u="none" strike="noStrike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, </a:t>
                      </a:r>
                      <a:r>
                        <a:rPr lang="en-US" sz="1000" b="1" u="none" strike="noStrike" dirty="0" err="1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vreau</a:t>
                      </a:r>
                      <a:r>
                        <a:rPr lang="en-US" sz="1000" b="1" u="none" strike="noStrike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1000" b="1" u="none" strike="noStrike" dirty="0" err="1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să</a:t>
                      </a:r>
                      <a:r>
                        <a:rPr lang="en-US" sz="1000" b="1" u="none" strike="noStrike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 pot selecta o </a:t>
                      </a:r>
                      <a:r>
                        <a:rPr lang="en-US" sz="1000" b="1" u="none" strike="noStrike" dirty="0" err="1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metoda</a:t>
                      </a:r>
                      <a:r>
                        <a:rPr lang="en-US" sz="1000" b="1" u="none" strike="noStrike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 de </a:t>
                      </a:r>
                      <a:r>
                        <a:rPr lang="en-US" sz="1000" b="1" u="none" strike="noStrike" dirty="0" err="1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plată</a:t>
                      </a:r>
                      <a:r>
                        <a:rPr lang="en-US" sz="1000" b="1" u="none" strike="noStrike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1000" b="1" u="none" strike="noStrike" dirty="0" err="1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pentru</a:t>
                      </a:r>
                      <a:r>
                        <a:rPr lang="en-US" sz="1000" b="1" u="none" strike="noStrike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 a </a:t>
                      </a:r>
                      <a:r>
                        <a:rPr lang="en-US" sz="1000" b="1" u="none" strike="noStrike" dirty="0" err="1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efectua</a:t>
                      </a:r>
                      <a:r>
                        <a:rPr lang="en-US" sz="1000" b="1" u="none" strike="noStrike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1000" b="1" u="none" strike="noStrike" dirty="0" err="1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achiziții</a:t>
                      </a:r>
                      <a:r>
                        <a:rPr lang="en-US" sz="1000" b="1" u="none" strike="noStrike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1000" b="1" u="none" strike="noStrike" dirty="0" err="1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în</a:t>
                      </a:r>
                      <a:r>
                        <a:rPr lang="en-US" sz="1000" b="1" u="none" strike="noStrike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1000" b="1" u="none" strike="noStrike" dirty="0" err="1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airbnb</a:t>
                      </a:r>
                      <a:r>
                        <a:rPr lang="en-US" sz="1000" b="1" u="none" strike="noStrike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”</a:t>
                      </a:r>
                      <a:endParaRPr lang="en-US" sz="1000" b="1" i="0" u="none" strike="noStrike" dirty="0">
                        <a:solidFill>
                          <a:schemeClr val="tx1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3632" marR="3632" marT="363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u="none" strike="noStrike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C</a:t>
                      </a:r>
                      <a:r>
                        <a:rPr lang="ro-RO" sz="900" u="none" strike="noStrike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19</a:t>
                      </a:r>
                      <a:endParaRPr 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3632" marR="3632" marT="363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900" b="0" u="none" strike="noStrike" dirty="0" err="1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Verific</a:t>
                      </a:r>
                      <a:r>
                        <a:rPr lang="ro-RO" sz="900" b="0" u="none" strike="noStrike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ă</a:t>
                      </a:r>
                      <a:r>
                        <a:rPr lang="en-US" sz="900" b="0" u="none" strike="noStrike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900" b="0" u="none" strike="noStrike" dirty="0" err="1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dacă</a:t>
                      </a:r>
                      <a:r>
                        <a:rPr lang="en-US" sz="900" b="0" u="none" strike="noStrike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, ca </a:t>
                      </a:r>
                      <a:r>
                        <a:rPr lang="en-US" sz="900" b="0" u="none" strike="noStrike" dirty="0" err="1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utilizator</a:t>
                      </a:r>
                      <a:r>
                        <a:rPr lang="en-US" sz="900" b="0" u="none" strike="noStrike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900" b="0" u="none" strike="noStrike" dirty="0" err="1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conectat</a:t>
                      </a:r>
                      <a:r>
                        <a:rPr lang="en-US" sz="900" b="0" u="none" strike="noStrike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, </a:t>
                      </a:r>
                      <a:r>
                        <a:rPr lang="ro-RO" sz="900" b="0" u="none" strike="noStrike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pot adăuga ca metodă de plată Credit Card in meniul </a:t>
                      </a:r>
                      <a:r>
                        <a:rPr lang="en-US" sz="900" b="0" u="none" strike="noStrike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“</a:t>
                      </a:r>
                      <a:r>
                        <a:rPr lang="ro-RO" sz="900" b="0" u="none" strike="noStrike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Payments &amp; Payouts</a:t>
                      </a:r>
                      <a:r>
                        <a:rPr lang="en-US" sz="900" b="0" u="none" strike="noStrike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”</a:t>
                      </a:r>
                      <a:endParaRPr 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3632" marR="3632" marT="363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o-RO" sz="900" b="1" u="none" strike="noStrike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Montserrat" panose="00000500000000000000" pitchFamily="2" charset="0"/>
                        </a:rPr>
                        <a:t>PASSED</a:t>
                      </a:r>
                      <a:endParaRPr lang="en-US" sz="900" b="1" i="0" u="none" strike="noStrike" dirty="0">
                        <a:solidFill>
                          <a:schemeClr val="accent6">
                            <a:lumMod val="50000"/>
                          </a:schemeClr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3632" marR="3632" marT="363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o-RO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NONE</a:t>
                      </a:r>
                      <a:endParaRPr 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3632" marR="3632" marT="363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20253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u="none" strike="noStrike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C</a:t>
                      </a:r>
                      <a:r>
                        <a:rPr lang="ro-RO" sz="900" u="none" strike="noStrike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20</a:t>
                      </a:r>
                      <a:endParaRPr 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3632" marR="3632" marT="363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900" b="0" u="none" strike="noStrike" dirty="0" err="1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Verifi</a:t>
                      </a:r>
                      <a:r>
                        <a:rPr lang="ro-RO" sz="900" b="0" u="none" strike="noStrike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că</a:t>
                      </a:r>
                      <a:r>
                        <a:rPr lang="en-US" sz="900" b="0" u="none" strike="noStrike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900" b="0" u="none" strike="noStrike" dirty="0" err="1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dacă</a:t>
                      </a:r>
                      <a:r>
                        <a:rPr lang="en-US" sz="900" b="0" u="none" strike="noStrike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, ca </a:t>
                      </a:r>
                      <a:r>
                        <a:rPr lang="en-US" sz="900" b="0" u="none" strike="noStrike" dirty="0" err="1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utilizator</a:t>
                      </a:r>
                      <a:r>
                        <a:rPr lang="en-US" sz="900" b="0" u="none" strike="noStrike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900" b="0" u="none" strike="noStrike" dirty="0" err="1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conectat</a:t>
                      </a:r>
                      <a:r>
                        <a:rPr lang="en-US" sz="900" b="0" u="none" strike="noStrike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, </a:t>
                      </a:r>
                      <a:r>
                        <a:rPr lang="ro-RO" sz="900" b="0" u="none" strike="noStrike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pot adăuga informații în câmpul </a:t>
                      </a:r>
                      <a:r>
                        <a:rPr lang="en-US" sz="900" b="0" u="none" strike="noStrike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“</a:t>
                      </a:r>
                      <a:r>
                        <a:rPr lang="ro-RO" sz="900" b="0" u="none" strike="noStrike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Card info</a:t>
                      </a:r>
                      <a:r>
                        <a:rPr lang="en-US" sz="900" b="0" u="none" strike="noStrike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”</a:t>
                      </a:r>
                      <a:r>
                        <a:rPr lang="ro-RO" sz="900" b="0" u="none" strike="noStrike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 in meniul </a:t>
                      </a:r>
                      <a:r>
                        <a:rPr lang="en-US" sz="900" b="0" u="none" strike="noStrike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“</a:t>
                      </a:r>
                      <a:r>
                        <a:rPr lang="ro-RO" sz="900" b="0" u="none" strike="noStrike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Payments &amp; Payouts</a:t>
                      </a:r>
                      <a:r>
                        <a:rPr lang="en-US" sz="900" b="0" u="none" strike="noStrike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”</a:t>
                      </a:r>
                      <a:endParaRPr 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3632" marR="3632" marT="363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o-RO" sz="900" b="1" u="none" strike="noStrike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Montserrat" panose="00000500000000000000" pitchFamily="2" charset="0"/>
                        </a:rPr>
                        <a:t>PASSED</a:t>
                      </a:r>
                      <a:endParaRPr lang="en-US" sz="900" b="1" i="0" u="none" strike="noStrike" dirty="0">
                        <a:solidFill>
                          <a:schemeClr val="accent6">
                            <a:lumMod val="50000"/>
                          </a:schemeClr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3632" marR="3632" marT="363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900" u="none" strike="noStrike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 </a:t>
                      </a:r>
                      <a:r>
                        <a:rPr lang="ro-RO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NONE</a:t>
                      </a:r>
                      <a:endParaRPr 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3632" marR="3632" marT="363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39674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u="none" strike="noStrike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C</a:t>
                      </a:r>
                      <a:r>
                        <a:rPr lang="ro-RO" sz="900" u="none" strike="noStrike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21</a:t>
                      </a:r>
                      <a:endParaRPr 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3632" marR="3632" marT="363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900" b="0" u="none" strike="noStrike" dirty="0" err="1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Verifi</a:t>
                      </a:r>
                      <a:r>
                        <a:rPr lang="ro-RO" sz="900" b="0" u="none" strike="noStrike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că</a:t>
                      </a:r>
                      <a:r>
                        <a:rPr lang="en-US" sz="900" b="0" u="none" strike="noStrike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900" b="0" u="none" strike="noStrike" dirty="0" err="1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dacă</a:t>
                      </a:r>
                      <a:r>
                        <a:rPr lang="en-US" sz="900" b="0" u="none" strike="noStrike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, ca </a:t>
                      </a:r>
                      <a:r>
                        <a:rPr lang="en-US" sz="900" b="0" u="none" strike="noStrike" dirty="0" err="1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utilizator</a:t>
                      </a:r>
                      <a:r>
                        <a:rPr lang="en-US" sz="900" b="0" u="none" strike="noStrike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900" b="0" u="none" strike="noStrike" dirty="0" err="1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conectat</a:t>
                      </a:r>
                      <a:r>
                        <a:rPr lang="en-US" sz="900" b="0" u="none" strike="noStrike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, </a:t>
                      </a:r>
                      <a:r>
                        <a:rPr lang="ro-RO" sz="900" b="0" u="none" strike="noStrike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la introducerea unui numar de card greșit în câmpul </a:t>
                      </a:r>
                      <a:r>
                        <a:rPr lang="en-US" sz="900" b="0" u="none" strike="noStrike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“</a:t>
                      </a:r>
                      <a:r>
                        <a:rPr lang="ro-RO" sz="900" b="0" u="none" strike="noStrike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Card info</a:t>
                      </a:r>
                      <a:r>
                        <a:rPr lang="en-US" sz="900" b="0" u="none" strike="noStrike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”</a:t>
                      </a:r>
                      <a:r>
                        <a:rPr lang="ro-RO" sz="900" b="0" u="none" strike="noStrike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 din meniul </a:t>
                      </a:r>
                      <a:r>
                        <a:rPr lang="en-US" sz="900" b="0" u="none" strike="noStrike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“</a:t>
                      </a:r>
                      <a:r>
                        <a:rPr lang="ro-RO" sz="900" b="0" u="none" strike="noStrike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Payments &amp; Payouts</a:t>
                      </a:r>
                      <a:r>
                        <a:rPr lang="en-US" sz="900" b="0" u="none" strike="noStrike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”</a:t>
                      </a:r>
                      <a:r>
                        <a:rPr lang="ro-RO" sz="900" b="0" u="none" strike="noStrike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 apare mesajul de eroare </a:t>
                      </a:r>
                      <a:r>
                        <a:rPr lang="en-US" sz="900" b="0" u="none" strike="noStrike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“</a:t>
                      </a:r>
                      <a:r>
                        <a:rPr lang="ro-RO" sz="900" b="0" u="none" strike="noStrike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Check your card number</a:t>
                      </a:r>
                      <a:r>
                        <a:rPr lang="en-US" sz="900" b="0" u="none" strike="noStrike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”</a:t>
                      </a:r>
                      <a:r>
                        <a:rPr lang="ro-RO" sz="900" b="0" u="none" strike="noStrike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.</a:t>
                      </a:r>
                      <a:endParaRPr 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3632" marR="3632" marT="363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o-RO" sz="900" b="1" u="none" strike="noStrike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Montserrat" panose="00000500000000000000" pitchFamily="2" charset="0"/>
                        </a:rPr>
                        <a:t>PASSED</a:t>
                      </a:r>
                      <a:endParaRPr lang="en-US" sz="900" b="1" i="0" u="none" strike="noStrike" dirty="0">
                        <a:solidFill>
                          <a:schemeClr val="accent6">
                            <a:lumMod val="50000"/>
                          </a:schemeClr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3632" marR="3632" marT="363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o-RO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NONE</a:t>
                      </a:r>
                      <a:endParaRPr 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3632" marR="3632" marT="363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9FA7E6D4-D19D-4457-9BC5-32609B266328}"/>
              </a:ext>
            </a:extLst>
          </p:cNvPr>
          <p:cNvSpPr txBox="1"/>
          <p:nvPr/>
        </p:nvSpPr>
        <p:spPr>
          <a:xfrm>
            <a:off x="4275016" y="109415"/>
            <a:ext cx="3344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b="1" dirty="0">
                <a:solidFill>
                  <a:srgbClr val="92D050"/>
                </a:solidFill>
                <a:latin typeface="Montserrat" panose="00000500000000000000" pitchFamily="2" charset="0"/>
              </a:rPr>
              <a:t>Matricea de trasabilitate</a:t>
            </a:r>
            <a:endParaRPr lang="en-US" b="1" dirty="0">
              <a:solidFill>
                <a:srgbClr val="92D050"/>
              </a:solidFill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04956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/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FDAF13B4-5D2B-48EF-BEC6-31CF2C6723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3704460"/>
              </p:ext>
            </p:extLst>
          </p:nvPr>
        </p:nvGraphicFramePr>
        <p:xfrm>
          <a:off x="461108" y="478747"/>
          <a:ext cx="11399588" cy="1818777"/>
        </p:xfrm>
        <a:graphic>
          <a:graphicData uri="http://schemas.openxmlformats.org/drawingml/2006/table">
            <a:tbl>
              <a:tbl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2330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116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38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73512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4379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2217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83167">
                <a:tc>
                  <a:txBody>
                    <a:bodyPr/>
                    <a:lstStyle/>
                    <a:p>
                      <a:pPr algn="ctr" rtl="0" fontAlgn="t"/>
                      <a:r>
                        <a:rPr lang="ro-RO" sz="1200" b="1" u="none" strike="noStrike" dirty="0">
                          <a:solidFill>
                            <a:srgbClr val="92D050"/>
                          </a:solidFill>
                          <a:effectLst/>
                          <a:latin typeface="Montserrat" panose="00000500000000000000" pitchFamily="2" charset="0"/>
                        </a:rPr>
                        <a:t>Titlu cerință</a:t>
                      </a:r>
                      <a:endParaRPr lang="en-US" sz="1200" b="1" i="0" u="none" strike="noStrike" dirty="0">
                        <a:solidFill>
                          <a:srgbClr val="92D050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3632" marR="3632" marT="363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200" b="1" u="none" strike="noStrike" dirty="0">
                          <a:solidFill>
                            <a:srgbClr val="92D050"/>
                          </a:solidFill>
                          <a:effectLst/>
                          <a:latin typeface="Montserrat" panose="00000500000000000000" pitchFamily="2" charset="0"/>
                        </a:rPr>
                        <a:t>Condi</a:t>
                      </a:r>
                      <a:r>
                        <a:rPr lang="ro-RO" sz="1200" b="1" u="none" strike="noStrike" dirty="0">
                          <a:solidFill>
                            <a:srgbClr val="92D050"/>
                          </a:solidFill>
                          <a:effectLst/>
                          <a:latin typeface="Montserrat" panose="00000500000000000000" pitchFamily="2" charset="0"/>
                        </a:rPr>
                        <a:t>ț</a:t>
                      </a:r>
                      <a:r>
                        <a:rPr lang="en-US" sz="1200" b="1" u="none" strike="noStrike" dirty="0">
                          <a:solidFill>
                            <a:srgbClr val="92D050"/>
                          </a:solidFill>
                          <a:effectLst/>
                          <a:latin typeface="Montserrat" panose="00000500000000000000" pitchFamily="2" charset="0"/>
                        </a:rPr>
                        <a:t>ii de </a:t>
                      </a:r>
                      <a:r>
                        <a:rPr lang="en-US" sz="1200" b="1" u="none" strike="noStrike" dirty="0" err="1">
                          <a:solidFill>
                            <a:srgbClr val="92D050"/>
                          </a:solidFill>
                          <a:effectLst/>
                          <a:latin typeface="Montserrat" panose="00000500000000000000" pitchFamily="2" charset="0"/>
                        </a:rPr>
                        <a:t>testare</a:t>
                      </a:r>
                      <a:r>
                        <a:rPr lang="en-US" sz="1200" b="1" u="none" strike="noStrike" dirty="0">
                          <a:solidFill>
                            <a:srgbClr val="92D050"/>
                          </a:solidFill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1200" b="1" u="none" strike="noStrike" dirty="0" err="1">
                          <a:solidFill>
                            <a:srgbClr val="92D050"/>
                          </a:solidFill>
                          <a:effectLst/>
                          <a:latin typeface="Montserrat" panose="00000500000000000000" pitchFamily="2" charset="0"/>
                        </a:rPr>
                        <a:t>grupate</a:t>
                      </a:r>
                      <a:r>
                        <a:rPr lang="en-US" sz="1200" b="1" u="none" strike="noStrike" dirty="0">
                          <a:solidFill>
                            <a:srgbClr val="92D050"/>
                          </a:solidFill>
                          <a:effectLst/>
                          <a:latin typeface="Montserrat" panose="00000500000000000000" pitchFamily="2" charset="0"/>
                        </a:rPr>
                        <a:t> dup</a:t>
                      </a:r>
                      <a:r>
                        <a:rPr lang="ro-RO" sz="1200" b="1" u="none" strike="noStrike" dirty="0">
                          <a:solidFill>
                            <a:srgbClr val="92D050"/>
                          </a:solidFill>
                          <a:effectLst/>
                          <a:latin typeface="Montserrat" panose="00000500000000000000" pitchFamily="2" charset="0"/>
                        </a:rPr>
                        <a:t>ă</a:t>
                      </a:r>
                      <a:r>
                        <a:rPr lang="en-US" sz="1200" b="1" u="none" strike="noStrike" dirty="0">
                          <a:solidFill>
                            <a:srgbClr val="92D050"/>
                          </a:solidFill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1200" b="1" u="none" strike="noStrike" dirty="0" err="1">
                          <a:solidFill>
                            <a:srgbClr val="92D050"/>
                          </a:solidFill>
                          <a:effectLst/>
                          <a:latin typeface="Montserrat" panose="00000500000000000000" pitchFamily="2" charset="0"/>
                        </a:rPr>
                        <a:t>cerintele</a:t>
                      </a:r>
                      <a:r>
                        <a:rPr lang="en-US" sz="1200" b="1" u="none" strike="noStrike" dirty="0">
                          <a:solidFill>
                            <a:srgbClr val="92D050"/>
                          </a:solidFill>
                          <a:effectLst/>
                          <a:latin typeface="Montserrat" panose="00000500000000000000" pitchFamily="2" charset="0"/>
                        </a:rPr>
                        <a:t> de </a:t>
                      </a:r>
                      <a:r>
                        <a:rPr lang="en-US" sz="1200" b="1" u="none" strike="noStrike" dirty="0" err="1">
                          <a:solidFill>
                            <a:srgbClr val="92D050"/>
                          </a:solidFill>
                          <a:effectLst/>
                          <a:latin typeface="Montserrat" panose="00000500000000000000" pitchFamily="2" charset="0"/>
                        </a:rPr>
                        <a:t>testare</a:t>
                      </a:r>
                      <a:endParaRPr lang="en-US" sz="1200" b="1" i="0" u="none" strike="noStrike" dirty="0">
                        <a:solidFill>
                          <a:srgbClr val="92D050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3632" marR="3632" marT="363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200" b="1" u="none" strike="noStrike" dirty="0">
                          <a:solidFill>
                            <a:srgbClr val="92D050"/>
                          </a:solidFill>
                          <a:effectLst/>
                          <a:latin typeface="Montserrat" panose="00000500000000000000" pitchFamily="2" charset="0"/>
                        </a:rPr>
                        <a:t>Test </a:t>
                      </a:r>
                      <a:r>
                        <a:rPr lang="ro-RO" sz="1200" b="1" u="none" strike="noStrike" dirty="0">
                          <a:solidFill>
                            <a:srgbClr val="92D050"/>
                          </a:solidFill>
                          <a:effectLst/>
                          <a:latin typeface="Montserrat" panose="00000500000000000000" pitchFamily="2" charset="0"/>
                        </a:rPr>
                        <a:t>C</a:t>
                      </a:r>
                      <a:r>
                        <a:rPr lang="en-US" sz="1200" b="1" u="none" strike="noStrike" dirty="0" err="1">
                          <a:solidFill>
                            <a:srgbClr val="92D050"/>
                          </a:solidFill>
                          <a:effectLst/>
                          <a:latin typeface="Montserrat" panose="00000500000000000000" pitchFamily="2" charset="0"/>
                        </a:rPr>
                        <a:t>ase</a:t>
                      </a:r>
                      <a:r>
                        <a:rPr lang="en-US" sz="1200" b="1" u="none" strike="noStrike" dirty="0">
                          <a:solidFill>
                            <a:srgbClr val="92D050"/>
                          </a:solidFill>
                          <a:effectLst/>
                          <a:latin typeface="Montserrat" panose="00000500000000000000" pitchFamily="2" charset="0"/>
                        </a:rPr>
                        <a:t> ID</a:t>
                      </a:r>
                      <a:endParaRPr lang="en-US" sz="1200" b="1" i="0" u="none" strike="noStrike" dirty="0">
                        <a:solidFill>
                          <a:srgbClr val="92D050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3632" marR="3632" marT="363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200" b="1" u="none" strike="noStrike" dirty="0">
                          <a:solidFill>
                            <a:srgbClr val="92D050"/>
                          </a:solidFill>
                          <a:effectLst/>
                          <a:latin typeface="Montserrat" panose="00000500000000000000" pitchFamily="2" charset="0"/>
                        </a:rPr>
                        <a:t>Test </a:t>
                      </a:r>
                      <a:r>
                        <a:rPr lang="ro-RO" sz="1200" b="1" u="none" strike="noStrike" dirty="0">
                          <a:solidFill>
                            <a:srgbClr val="92D050"/>
                          </a:solidFill>
                          <a:effectLst/>
                          <a:latin typeface="Montserrat" panose="00000500000000000000" pitchFamily="2" charset="0"/>
                        </a:rPr>
                        <a:t>Cases</a:t>
                      </a:r>
                      <a:endParaRPr lang="en-US" sz="1200" b="1" i="0" u="none" strike="noStrike" dirty="0">
                        <a:solidFill>
                          <a:srgbClr val="92D050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3632" marR="3632" marT="363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200" b="1" u="none" strike="noStrike" dirty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</a:rPr>
                        <a:t>Status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3632" marR="3632" marT="363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200" b="1" u="none" strike="noStrike" dirty="0">
                          <a:solidFill>
                            <a:srgbClr val="92D050"/>
                          </a:solidFill>
                          <a:effectLst/>
                          <a:latin typeface="Montserrat" panose="00000500000000000000" pitchFamily="2" charset="0"/>
                        </a:rPr>
                        <a:t>Defect ID</a:t>
                      </a:r>
                      <a:endParaRPr lang="en-US" sz="1200" b="1" i="0" u="none" strike="noStrike" dirty="0">
                        <a:solidFill>
                          <a:srgbClr val="92D050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3632" marR="3632" marT="363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5509">
                <a:tc rowSpan="5">
                  <a:txBody>
                    <a:bodyPr/>
                    <a:lstStyle/>
                    <a:p>
                      <a:pPr algn="ctr" rtl="0" fontAlgn="ctr"/>
                      <a:endParaRPr lang="en-US" sz="1000" b="1" u="none" strike="noStrike" dirty="0">
                        <a:solidFill>
                          <a:schemeClr val="tx1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  <a:p>
                      <a:pPr algn="ctr" rtl="0" fontAlgn="ctr"/>
                      <a:r>
                        <a:rPr lang="ro-RO" sz="1000" b="1" u="none" strike="noStrike" dirty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</a:rPr>
                        <a:t>Permisiuni ca utilizator logat</a:t>
                      </a:r>
                    </a:p>
                  </a:txBody>
                  <a:tcPr marL="3632" marR="3632" marT="363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sz="1000" b="1" u="none" strike="noStrike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1000" b="1" u="none" strike="noStrike" dirty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</a:rPr>
                        <a:t>„</a:t>
                      </a:r>
                      <a:r>
                        <a:rPr lang="ro-RO" sz="1000" b="1" dirty="0">
                          <a:solidFill>
                            <a:schemeClr val="bg1"/>
                          </a:solidFill>
                          <a:latin typeface="Montserrat" panose="00000500000000000000" pitchFamily="2" charset="0"/>
                        </a:rPr>
                        <a:t>Î</a:t>
                      </a:r>
                      <a:r>
                        <a:rPr lang="it-IT" sz="1000" b="1" dirty="0">
                          <a:solidFill>
                            <a:schemeClr val="bg1"/>
                          </a:solidFill>
                          <a:latin typeface="Montserrat" panose="00000500000000000000" pitchFamily="2" charset="0"/>
                        </a:rPr>
                        <a:t>n calitate de utilizator, vreau s</a:t>
                      </a:r>
                      <a:r>
                        <a:rPr lang="ro-RO" sz="1000" b="1" dirty="0">
                          <a:solidFill>
                            <a:schemeClr val="bg1"/>
                          </a:solidFill>
                          <a:latin typeface="Montserrat" panose="00000500000000000000" pitchFamily="2" charset="0"/>
                        </a:rPr>
                        <a:t>ă</a:t>
                      </a:r>
                      <a:r>
                        <a:rPr lang="it-IT" sz="1000" b="1" dirty="0">
                          <a:solidFill>
                            <a:schemeClr val="bg1"/>
                          </a:solidFill>
                          <a:latin typeface="Montserrat" panose="00000500000000000000" pitchFamily="2" charset="0"/>
                        </a:rPr>
                        <a:t> pot ad</a:t>
                      </a:r>
                      <a:r>
                        <a:rPr lang="ro-RO" sz="1000" b="1" dirty="0">
                          <a:solidFill>
                            <a:schemeClr val="bg1"/>
                          </a:solidFill>
                          <a:latin typeface="Montserrat" panose="00000500000000000000" pitchFamily="2" charset="0"/>
                        </a:rPr>
                        <a:t>ă</a:t>
                      </a:r>
                      <a:r>
                        <a:rPr lang="it-IT" sz="1000" b="1" dirty="0">
                          <a:solidFill>
                            <a:schemeClr val="bg1"/>
                          </a:solidFill>
                          <a:latin typeface="Montserrat" panose="00000500000000000000" pitchFamily="2" charset="0"/>
                        </a:rPr>
                        <a:t>uga un feedback loca</a:t>
                      </a:r>
                      <a:r>
                        <a:rPr lang="ro-RO" sz="1000" b="1" dirty="0">
                          <a:solidFill>
                            <a:schemeClr val="bg1"/>
                          </a:solidFill>
                          <a:latin typeface="Montserrat" panose="00000500000000000000" pitchFamily="2" charset="0"/>
                        </a:rPr>
                        <a:t>ț</a:t>
                      </a:r>
                      <a:r>
                        <a:rPr lang="it-IT" sz="1000" b="1" dirty="0">
                          <a:solidFill>
                            <a:schemeClr val="bg1"/>
                          </a:solidFill>
                          <a:latin typeface="Montserrat" panose="00000500000000000000" pitchFamily="2" charset="0"/>
                        </a:rPr>
                        <a:t>iei vizitate</a:t>
                      </a:r>
                      <a:r>
                        <a:rPr lang="en-US" sz="1000" b="1" u="none" strike="noStrike" dirty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</a:rPr>
                        <a:t>”</a:t>
                      </a:r>
                    </a:p>
                  </a:txBody>
                  <a:tcPr marL="3632" marR="3632" marT="363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u="none" strike="noStrike" dirty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</a:rPr>
                        <a:t>C</a:t>
                      </a:r>
                      <a:r>
                        <a:rPr lang="ro-RO" sz="900" u="none" strike="noStrike" dirty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</a:rPr>
                        <a:t>22</a:t>
                      </a:r>
                      <a:endParaRPr lang="en-US" sz="900" b="0" i="0" u="none" strike="noStrike" dirty="0">
                        <a:solidFill>
                          <a:schemeClr val="bg1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3632" marR="3632" marT="363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900" b="0" u="none" strike="noStrike" dirty="0" err="1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</a:rPr>
                        <a:t>Verific</a:t>
                      </a:r>
                      <a:r>
                        <a:rPr lang="ro-RO" sz="900" b="0" u="none" strike="noStrike" dirty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</a:rPr>
                        <a:t>ă</a:t>
                      </a:r>
                      <a:r>
                        <a:rPr lang="en-US" sz="900" b="0" u="none" strike="noStrike" dirty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900" b="0" u="none" strike="noStrike" dirty="0" err="1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</a:rPr>
                        <a:t>dacă</a:t>
                      </a:r>
                      <a:r>
                        <a:rPr lang="en-US" sz="900" b="0" u="none" strike="noStrike" dirty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</a:rPr>
                        <a:t>, ca </a:t>
                      </a:r>
                      <a:r>
                        <a:rPr lang="en-US" sz="900" b="0" u="none" strike="noStrike" dirty="0" err="1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</a:rPr>
                        <a:t>utilizator</a:t>
                      </a:r>
                      <a:r>
                        <a:rPr lang="en-US" sz="900" b="0" u="none" strike="noStrike" dirty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900" b="0" u="none" strike="noStrike" dirty="0" err="1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</a:rPr>
                        <a:t>conectat</a:t>
                      </a:r>
                      <a:r>
                        <a:rPr lang="en-US" sz="900" b="0" u="none" strike="noStrike" dirty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</a:rPr>
                        <a:t>, </a:t>
                      </a:r>
                      <a:r>
                        <a:rPr lang="en-US" sz="900" b="0" u="none" strike="noStrike" dirty="0" err="1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</a:rPr>
                        <a:t>puteți</a:t>
                      </a:r>
                      <a:r>
                        <a:rPr lang="en-US" sz="900" b="0" u="none" strike="noStrike" dirty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900" b="0" u="none" strike="noStrike" dirty="0" err="1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</a:rPr>
                        <a:t>lăsa</a:t>
                      </a:r>
                      <a:r>
                        <a:rPr lang="en-US" sz="900" b="0" u="none" strike="noStrike" dirty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ro-RO" sz="900" b="0" u="none" strike="noStrike" dirty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</a:rPr>
                        <a:t>un feedback locației vizitate.</a:t>
                      </a:r>
                      <a:endParaRPr lang="en-US" sz="900" b="0" i="0" u="none" strike="noStrike" dirty="0">
                        <a:solidFill>
                          <a:schemeClr val="bg1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3632" marR="3632" marT="363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ro-RO" sz="900" b="1" u="none" strike="noStrike" dirty="0">
                          <a:solidFill>
                            <a:srgbClr val="00B050"/>
                          </a:solidFill>
                          <a:effectLst/>
                          <a:latin typeface="Montserrat" panose="00000500000000000000" pitchFamily="2" charset="0"/>
                        </a:rPr>
                        <a:t>PASSED</a:t>
                      </a:r>
                      <a:endParaRPr lang="en-US" sz="900" b="1" i="0" u="none" strike="noStrike" dirty="0">
                        <a:solidFill>
                          <a:srgbClr val="00B050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3632" marR="3632" marT="363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ro-RO" sz="900" b="1" u="none" strike="noStrike" dirty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</a:rPr>
                        <a:t>NONE</a:t>
                      </a:r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3632" marR="3632" marT="363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272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u="none" strike="noStrike" dirty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</a:rPr>
                        <a:t>C</a:t>
                      </a:r>
                      <a:r>
                        <a:rPr lang="ro-RO" sz="900" u="none" strike="noStrike" dirty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</a:rPr>
                        <a:t>23</a:t>
                      </a:r>
                      <a:endParaRPr lang="en-US" sz="900" b="0" i="0" u="none" strike="noStrike" dirty="0">
                        <a:solidFill>
                          <a:schemeClr val="bg1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3632" marR="3632" marT="363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900" b="0" u="none" strike="noStrike" dirty="0" err="1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</a:rPr>
                        <a:t>Verificați</a:t>
                      </a:r>
                      <a:r>
                        <a:rPr lang="en-US" sz="900" b="0" u="none" strike="noStrike" dirty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900" b="0" u="none" strike="noStrike" dirty="0" err="1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</a:rPr>
                        <a:t>dacă</a:t>
                      </a:r>
                      <a:r>
                        <a:rPr lang="en-US" sz="900" b="0" u="none" strike="noStrike" dirty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</a:rPr>
                        <a:t> un </a:t>
                      </a:r>
                      <a:r>
                        <a:rPr lang="en-US" sz="900" b="0" u="none" strike="noStrike" dirty="0" err="1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</a:rPr>
                        <a:t>utilizator</a:t>
                      </a:r>
                      <a:r>
                        <a:rPr lang="en-US" sz="900" b="0" u="none" strike="noStrike" dirty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900" b="0" u="none" strike="noStrike" dirty="0" err="1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</a:rPr>
                        <a:t>încearcă</a:t>
                      </a:r>
                      <a:r>
                        <a:rPr lang="en-US" sz="900" b="0" u="none" strike="noStrike" dirty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900" b="0" u="none" strike="noStrike" dirty="0" err="1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</a:rPr>
                        <a:t>să</a:t>
                      </a:r>
                      <a:r>
                        <a:rPr lang="en-US" sz="900" b="0" u="none" strike="noStrike" dirty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900" b="0" u="none" strike="noStrike" dirty="0" err="1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</a:rPr>
                        <a:t>adauge</a:t>
                      </a:r>
                      <a:r>
                        <a:rPr lang="en-US" sz="900" b="0" u="none" strike="noStrike" dirty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ro-RO" sz="900" b="0" u="none" strike="noStrike" dirty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</a:rPr>
                        <a:t>un feedback </a:t>
                      </a:r>
                      <a:r>
                        <a:rPr lang="en-US" sz="900" b="0" u="none" strike="noStrike" dirty="0" err="1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</a:rPr>
                        <a:t>este</a:t>
                      </a:r>
                      <a:r>
                        <a:rPr lang="en-US" sz="900" b="0" u="none" strike="noStrike" dirty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900" b="0" u="none" strike="noStrike" dirty="0" err="1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</a:rPr>
                        <a:t>solicitat</a:t>
                      </a:r>
                      <a:r>
                        <a:rPr lang="en-US" sz="900" b="0" u="none" strike="noStrike" dirty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900" b="0" u="none" strike="noStrike" dirty="0" err="1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</a:rPr>
                        <a:t>să</a:t>
                      </a:r>
                      <a:r>
                        <a:rPr lang="en-US" sz="900" b="0" u="none" strike="noStrike" dirty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</a:rPr>
                        <a:t> se </a:t>
                      </a:r>
                      <a:r>
                        <a:rPr lang="en-US" sz="900" b="0" u="none" strike="noStrike" dirty="0" err="1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</a:rPr>
                        <a:t>conecteze</a:t>
                      </a:r>
                      <a:r>
                        <a:rPr lang="en-US" sz="900" b="0" u="none" strike="noStrike" dirty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900" b="0" u="none" strike="noStrike" dirty="0" err="1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</a:rPr>
                        <a:t>înainte</a:t>
                      </a:r>
                      <a:r>
                        <a:rPr lang="en-US" sz="900" b="0" u="none" strike="noStrike" dirty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</a:rPr>
                        <a:t> de a </a:t>
                      </a:r>
                      <a:r>
                        <a:rPr lang="en-US" sz="900" b="0" u="none" strike="noStrike" dirty="0" err="1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</a:rPr>
                        <a:t>adăuga</a:t>
                      </a:r>
                      <a:r>
                        <a:rPr lang="en-US" sz="900" b="0" u="none" strike="noStrike" dirty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ro-RO" sz="900" b="0" u="none" strike="noStrike" dirty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</a:rPr>
                        <a:t>feedback-ul</a:t>
                      </a:r>
                      <a:r>
                        <a:rPr lang="en-US" sz="900" b="0" u="none" strike="noStrike" dirty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</a:rPr>
                        <a:t>.</a:t>
                      </a:r>
                      <a:endParaRPr lang="en-US" sz="900" b="0" i="0" u="none" strike="noStrike" dirty="0">
                        <a:solidFill>
                          <a:schemeClr val="bg1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3632" marR="3632" marT="363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ro-RO" sz="900" b="1" u="none" strike="noStrike" dirty="0">
                          <a:solidFill>
                            <a:srgbClr val="00B050"/>
                          </a:solidFill>
                          <a:effectLst/>
                          <a:latin typeface="Montserrat" panose="00000500000000000000" pitchFamily="2" charset="0"/>
                        </a:rPr>
                        <a:t>PASSED</a:t>
                      </a:r>
                      <a:endParaRPr lang="en-US" sz="900" b="1" i="0" u="none" strike="noStrike" dirty="0">
                        <a:solidFill>
                          <a:srgbClr val="00B050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3632" marR="3632" marT="363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ro-RO" sz="900" b="1" u="none" strike="noStrike" dirty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</a:rPr>
                        <a:t>NONE</a:t>
                      </a:r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3632" marR="3632" marT="363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2546">
                <a:tc vMerge="1">
                  <a:txBody>
                    <a:bodyPr/>
                    <a:lstStyle/>
                    <a:p>
                      <a:pPr algn="ctr" rtl="0" fontAlgn="ctr"/>
                      <a:endParaRPr lang="en-US" sz="1000" b="1" i="0" u="none" strike="noStrike" dirty="0">
                        <a:solidFill>
                          <a:schemeClr val="tx1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3632" marR="3632" marT="363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algn="ctr" rtl="0" fontAlgn="ctr"/>
                      <a:r>
                        <a:rPr lang="en-US" sz="1000" b="1" u="none" strike="noStrike" dirty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</a:rPr>
                        <a:t>„</a:t>
                      </a:r>
                      <a:r>
                        <a:rPr lang="ro-RO" sz="1000" b="1" dirty="0">
                          <a:solidFill>
                            <a:schemeClr val="bg1"/>
                          </a:solidFill>
                          <a:latin typeface="Montserrat" panose="00000500000000000000" pitchFamily="2" charset="0"/>
                        </a:rPr>
                        <a:t>Î</a:t>
                      </a:r>
                      <a:r>
                        <a:rPr lang="it-IT" sz="1000" b="1" dirty="0">
                          <a:solidFill>
                            <a:schemeClr val="bg1"/>
                          </a:solidFill>
                          <a:latin typeface="Montserrat" panose="00000500000000000000" pitchFamily="2" charset="0"/>
                        </a:rPr>
                        <a:t>n calitate de utilizator, vreau s</a:t>
                      </a:r>
                      <a:r>
                        <a:rPr lang="ro-RO" sz="1000" b="1" dirty="0">
                          <a:solidFill>
                            <a:schemeClr val="bg1"/>
                          </a:solidFill>
                          <a:latin typeface="Montserrat" panose="00000500000000000000" pitchFamily="2" charset="0"/>
                        </a:rPr>
                        <a:t>ă</a:t>
                      </a:r>
                      <a:r>
                        <a:rPr lang="it-IT" sz="1000" b="1" dirty="0">
                          <a:solidFill>
                            <a:schemeClr val="bg1"/>
                          </a:solidFill>
                          <a:latin typeface="Montserrat" panose="00000500000000000000" pitchFamily="2" charset="0"/>
                        </a:rPr>
                        <a:t> pot salva loca</a:t>
                      </a:r>
                      <a:r>
                        <a:rPr lang="ro-RO" sz="1000" b="1" dirty="0">
                          <a:solidFill>
                            <a:schemeClr val="bg1"/>
                          </a:solidFill>
                          <a:latin typeface="Montserrat" panose="00000500000000000000" pitchFamily="2" charset="0"/>
                        </a:rPr>
                        <a:t>ț</a:t>
                      </a:r>
                      <a:r>
                        <a:rPr lang="it-IT" sz="1000" b="1" dirty="0">
                          <a:solidFill>
                            <a:schemeClr val="bg1"/>
                          </a:solidFill>
                          <a:latin typeface="Montserrat" panose="00000500000000000000" pitchFamily="2" charset="0"/>
                        </a:rPr>
                        <a:t>iile favorite </a:t>
                      </a:r>
                      <a:r>
                        <a:rPr lang="ro-RO" sz="1000" b="1" dirty="0">
                          <a:solidFill>
                            <a:schemeClr val="bg1"/>
                          </a:solidFill>
                          <a:latin typeface="Montserrat" panose="00000500000000000000" pitchFamily="2" charset="0"/>
                        </a:rPr>
                        <a:t>î</a:t>
                      </a:r>
                      <a:r>
                        <a:rPr lang="it-IT" sz="1000" b="1" dirty="0">
                          <a:solidFill>
                            <a:schemeClr val="bg1"/>
                          </a:solidFill>
                          <a:latin typeface="Montserrat" panose="00000500000000000000" pitchFamily="2" charset="0"/>
                        </a:rPr>
                        <a:t>n sec</a:t>
                      </a:r>
                      <a:r>
                        <a:rPr lang="ro-RO" sz="1000" b="1" dirty="0">
                          <a:solidFill>
                            <a:schemeClr val="bg1"/>
                          </a:solidFill>
                          <a:latin typeface="Montserrat" panose="00000500000000000000" pitchFamily="2" charset="0"/>
                        </a:rPr>
                        <a:t>ț</a:t>
                      </a:r>
                      <a:r>
                        <a:rPr lang="it-IT" sz="1000" b="1" dirty="0">
                          <a:solidFill>
                            <a:schemeClr val="bg1"/>
                          </a:solidFill>
                          <a:latin typeface="Montserrat" panose="00000500000000000000" pitchFamily="2" charset="0"/>
                        </a:rPr>
                        <a:t>iunea </a:t>
                      </a:r>
                      <a:r>
                        <a:rPr lang="it-IT" sz="1000" b="1" dirty="0">
                          <a:latin typeface="Montserrat" panose="00000500000000000000" pitchFamily="2" charset="0"/>
                        </a:rPr>
                        <a:t>Wishlists</a:t>
                      </a:r>
                      <a:r>
                        <a:rPr lang="en-US" sz="1000" b="1" u="none" strike="noStrike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”</a:t>
                      </a:r>
                      <a:endParaRPr lang="en-US" sz="1000" b="1" i="0" u="none" strike="noStrike" dirty="0">
                        <a:solidFill>
                          <a:schemeClr val="tx1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3632" marR="3632" marT="363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u="none" strike="noStrike" dirty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</a:rPr>
                        <a:t>C</a:t>
                      </a:r>
                      <a:r>
                        <a:rPr lang="ro-RO" sz="900" u="none" strike="noStrike" dirty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</a:rPr>
                        <a:t>24</a:t>
                      </a:r>
                      <a:endParaRPr lang="en-US" sz="900" b="0" i="0" u="none" strike="noStrike" dirty="0">
                        <a:solidFill>
                          <a:schemeClr val="bg1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3632" marR="3632" marT="363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pt-BR" sz="900" b="0" u="none" strike="noStrike" dirty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</a:rPr>
                        <a:t>Verifică dacă utilizatorul</a:t>
                      </a:r>
                      <a:r>
                        <a:rPr lang="ro-RO" sz="900" b="0" u="none" strike="noStrike" dirty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</a:rPr>
                        <a:t> poate salva o locație apasând butonul Save.</a:t>
                      </a:r>
                      <a:endParaRPr lang="pt-BR" sz="900" b="0" u="none" strike="noStrike" dirty="0">
                        <a:solidFill>
                          <a:schemeClr val="bg1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3632" marR="3632" marT="363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ro-RO" sz="900" b="1" u="none" strike="noStrike" dirty="0">
                          <a:solidFill>
                            <a:srgbClr val="00B050"/>
                          </a:solidFill>
                          <a:effectLst/>
                          <a:latin typeface="Montserrat" panose="00000500000000000000" pitchFamily="2" charset="0"/>
                        </a:rPr>
                        <a:t>PASSED</a:t>
                      </a:r>
                      <a:endParaRPr lang="en-US" sz="900" b="1" i="0" u="none" strike="noStrike" dirty="0">
                        <a:solidFill>
                          <a:srgbClr val="00B050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3632" marR="3632" marT="363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900" b="1" u="none" strike="noStrike" dirty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</a:rPr>
                        <a:t> </a:t>
                      </a:r>
                      <a:r>
                        <a:rPr lang="ro-RO" sz="900" b="1" u="none" strike="noStrike" dirty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</a:rPr>
                        <a:t>NONE</a:t>
                      </a:r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3632" marR="3632" marT="363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0254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u="none" strike="noStrike" dirty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</a:rPr>
                        <a:t>C</a:t>
                      </a:r>
                      <a:r>
                        <a:rPr lang="ro-RO" sz="900" u="none" strike="noStrike" dirty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</a:rPr>
                        <a:t>25</a:t>
                      </a:r>
                      <a:endParaRPr lang="en-US" sz="900" b="0" i="0" u="none" strike="noStrike" dirty="0">
                        <a:solidFill>
                          <a:schemeClr val="bg1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3632" marR="3632" marT="363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ro-RO" sz="900" b="0" u="none" strike="noStrike" dirty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</a:rPr>
                        <a:t>Verifică dacă apasând butonul de Save la o locație apare pe ecran pop-up-ul Create a Wishlist</a:t>
                      </a:r>
                      <a:endParaRPr lang="pt-BR" sz="900" b="0" u="none" strike="noStrike" dirty="0">
                        <a:solidFill>
                          <a:schemeClr val="bg1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3632" marR="3632" marT="363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o-RO" sz="900" b="1" u="none" strike="noStrike" dirty="0">
                          <a:solidFill>
                            <a:srgbClr val="00B050"/>
                          </a:solidFill>
                          <a:effectLst/>
                          <a:latin typeface="Montserrat" panose="00000500000000000000" pitchFamily="2" charset="0"/>
                        </a:rPr>
                        <a:t>PASSED</a:t>
                      </a:r>
                      <a:endParaRPr lang="en-US" sz="900" b="1" i="0" u="none" strike="noStrike" dirty="0">
                        <a:solidFill>
                          <a:srgbClr val="00B050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3632" marR="3632" marT="363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ro-RO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NONE</a:t>
                      </a:r>
                      <a:endParaRPr 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3632" marR="3632" marT="363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61490256"/>
                  </a:ext>
                </a:extLst>
              </a:tr>
              <a:tr h="15327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u="none" strike="noStrike" dirty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</a:rPr>
                        <a:t>C</a:t>
                      </a:r>
                      <a:r>
                        <a:rPr lang="ro-RO" sz="900" u="none" strike="noStrike" dirty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</a:rPr>
                        <a:t>26</a:t>
                      </a:r>
                      <a:endParaRPr lang="en-US" sz="900" b="0" i="0" u="none" strike="noStrike" dirty="0">
                        <a:solidFill>
                          <a:schemeClr val="bg1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3632" marR="3632" marT="363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ro-RO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</a:rPr>
                        <a:t>Verifică dacă la descrierea Wishlist-ului se introduce un număr mai mare de 50 de caractere decât cel </a:t>
                      </a:r>
                      <a:r>
                        <a:rPr lang="ro-RO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precizat va apărea un mesaj de eroare.</a:t>
                      </a:r>
                      <a:endParaRPr 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3632" marR="3632" marT="363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u="none" strike="noStrike" dirty="0">
                          <a:solidFill>
                            <a:srgbClr val="FF0000"/>
                          </a:solidFill>
                          <a:effectLst/>
                          <a:latin typeface="Montserrat" panose="00000500000000000000" pitchFamily="2" charset="0"/>
                        </a:rPr>
                        <a:t>F</a:t>
                      </a:r>
                      <a:r>
                        <a:rPr lang="ro-RO" sz="900" b="1" u="none" strike="noStrike" dirty="0">
                          <a:solidFill>
                            <a:srgbClr val="FF0000"/>
                          </a:solidFill>
                          <a:effectLst/>
                          <a:latin typeface="Montserrat" panose="00000500000000000000" pitchFamily="2" charset="0"/>
                        </a:rPr>
                        <a:t>AILED</a:t>
                      </a:r>
                      <a:endParaRPr lang="en-US" sz="900" b="1" i="0" u="none" strike="noStrike" dirty="0">
                        <a:solidFill>
                          <a:srgbClr val="FF0000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3632" marR="3632" marT="363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o-RO" sz="900" b="1" u="none" strike="noStrike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BL-13</a:t>
                      </a:r>
                      <a:endParaRPr 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3632" marR="3632" marT="363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9FA7E6D4-D19D-4457-9BC5-32609B266328}"/>
              </a:ext>
            </a:extLst>
          </p:cNvPr>
          <p:cNvSpPr txBox="1"/>
          <p:nvPr/>
        </p:nvSpPr>
        <p:spPr>
          <a:xfrm>
            <a:off x="4275016" y="109415"/>
            <a:ext cx="3344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b="1" dirty="0">
                <a:solidFill>
                  <a:srgbClr val="92D050"/>
                </a:solidFill>
                <a:latin typeface="Montserrat" panose="00000500000000000000" pitchFamily="2" charset="0"/>
              </a:rPr>
              <a:t>Matricea de trasabilitate</a:t>
            </a:r>
            <a:endParaRPr lang="en-US" b="1" dirty="0">
              <a:solidFill>
                <a:srgbClr val="92D050"/>
              </a:solidFill>
              <a:latin typeface="Montserrat" panose="000005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140D40-C1C9-4918-A5E5-490906296ECF}"/>
              </a:ext>
            </a:extLst>
          </p:cNvPr>
          <p:cNvSpPr txBox="1"/>
          <p:nvPr/>
        </p:nvSpPr>
        <p:spPr>
          <a:xfrm>
            <a:off x="4275016" y="2445180"/>
            <a:ext cx="3344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b="1" dirty="0">
                <a:solidFill>
                  <a:srgbClr val="92D050"/>
                </a:solidFill>
                <a:latin typeface="Montserrat" panose="00000500000000000000" pitchFamily="2" charset="0"/>
              </a:rPr>
              <a:t>Finalizarea testării</a:t>
            </a:r>
            <a:endParaRPr lang="en-US" b="1" dirty="0">
              <a:solidFill>
                <a:srgbClr val="92D050"/>
              </a:solidFill>
              <a:latin typeface="Montserrat" panose="000005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3BFAF4-CF25-4657-8FB2-A1CC65DAE414}"/>
              </a:ext>
            </a:extLst>
          </p:cNvPr>
          <p:cNvSpPr txBox="1"/>
          <p:nvPr/>
        </p:nvSpPr>
        <p:spPr>
          <a:xfrm>
            <a:off x="582244" y="2805759"/>
            <a:ext cx="11278451" cy="984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ro-RO" sz="1400" b="1" dirty="0"/>
              <a:t> </a:t>
            </a:r>
            <a:r>
              <a:rPr lang="ro-RO" sz="1100" dirty="0">
                <a:latin typeface="Montserrat" panose="00000500000000000000" pitchFamily="2" charset="0"/>
              </a:rPr>
              <a:t>Pentru testarea aplicației airbnb pe baza a c</a:t>
            </a:r>
            <a:r>
              <a:rPr lang="en-US" sz="1100" dirty="0" err="1">
                <a:latin typeface="Montserrat" panose="00000500000000000000" pitchFamily="2" charset="0"/>
              </a:rPr>
              <a:t>el</a:t>
            </a:r>
            <a:r>
              <a:rPr lang="ro-RO" sz="1100" dirty="0">
                <a:latin typeface="Montserrat" panose="00000500000000000000" pitchFamily="2" charset="0"/>
              </a:rPr>
              <a:t>or</a:t>
            </a:r>
            <a:r>
              <a:rPr lang="en-US" sz="1100" dirty="0">
                <a:latin typeface="Montserrat" panose="00000500000000000000" pitchFamily="2" charset="0"/>
              </a:rPr>
              <a:t> </a:t>
            </a:r>
            <a:r>
              <a:rPr lang="ro-RO" sz="1100" dirty="0">
                <a:latin typeface="Montserrat" panose="00000500000000000000" pitchFamily="2" charset="0"/>
              </a:rPr>
              <a:t>7</a:t>
            </a:r>
            <a:r>
              <a:rPr lang="en-US" sz="1100" dirty="0">
                <a:latin typeface="Montserrat" panose="00000500000000000000" pitchFamily="2" charset="0"/>
              </a:rPr>
              <a:t> cerin</a:t>
            </a:r>
            <a:r>
              <a:rPr lang="ro-RO" sz="1100" dirty="0">
                <a:latin typeface="Montserrat" panose="00000500000000000000" pitchFamily="2" charset="0"/>
              </a:rPr>
              <a:t>ț</a:t>
            </a:r>
            <a:r>
              <a:rPr lang="en-US" sz="1100" dirty="0">
                <a:latin typeface="Montserrat" panose="00000500000000000000" pitchFamily="2" charset="0"/>
              </a:rPr>
              <a:t>e de </a:t>
            </a:r>
            <a:r>
              <a:rPr lang="en-US" sz="1100" dirty="0" err="1">
                <a:latin typeface="Montserrat" panose="00000500000000000000" pitchFamily="2" charset="0"/>
              </a:rPr>
              <a:t>busines</a:t>
            </a:r>
            <a:r>
              <a:rPr lang="ro-RO" sz="1100" dirty="0">
                <a:latin typeface="Montserrat" panose="00000500000000000000" pitchFamily="2" charset="0"/>
              </a:rPr>
              <a:t>s</a:t>
            </a:r>
            <a:r>
              <a:rPr lang="en-US" sz="1100" dirty="0">
                <a:latin typeface="Montserrat" panose="00000500000000000000" pitchFamily="2" charset="0"/>
              </a:rPr>
              <a:t> </a:t>
            </a:r>
            <a:r>
              <a:rPr lang="ro-RO" sz="1100" dirty="0">
                <a:latin typeface="Montserrat" panose="00000500000000000000" pitchFamily="2" charset="0"/>
              </a:rPr>
              <a:t>s-au creat un număr de 26 de test case-uri care </a:t>
            </a:r>
            <a:r>
              <a:rPr lang="en-US" sz="1100" dirty="0">
                <a:latin typeface="Montserrat" panose="00000500000000000000" pitchFamily="2" charset="0"/>
              </a:rPr>
              <a:t>au </a:t>
            </a:r>
            <a:r>
              <a:rPr lang="en-US" sz="1100" dirty="0" err="1">
                <a:latin typeface="Montserrat" panose="00000500000000000000" pitchFamily="2" charset="0"/>
              </a:rPr>
              <a:t>fost</a:t>
            </a:r>
            <a:r>
              <a:rPr lang="en-US" sz="1100" dirty="0">
                <a:latin typeface="Montserrat" panose="00000500000000000000" pitchFamily="2" charset="0"/>
              </a:rPr>
              <a:t> </a:t>
            </a:r>
            <a:r>
              <a:rPr lang="en-US" sz="1100" dirty="0" err="1">
                <a:latin typeface="Montserrat" panose="00000500000000000000" pitchFamily="2" charset="0"/>
              </a:rPr>
              <a:t>grupate</a:t>
            </a:r>
            <a:r>
              <a:rPr lang="en-US" sz="1100" dirty="0">
                <a:latin typeface="Montserrat" panose="00000500000000000000" pitchFamily="2" charset="0"/>
              </a:rPr>
              <a:t> pe </a:t>
            </a:r>
            <a:r>
              <a:rPr lang="en-US" sz="1100" dirty="0" err="1">
                <a:latin typeface="Montserrat" panose="00000500000000000000" pitchFamily="2" charset="0"/>
              </a:rPr>
              <a:t>criterii</a:t>
            </a:r>
            <a:r>
              <a:rPr lang="en-US" sz="1100" dirty="0">
                <a:latin typeface="Montserrat" panose="00000500000000000000" pitchFamily="2" charset="0"/>
              </a:rPr>
              <a:t> </a:t>
            </a:r>
            <a:r>
              <a:rPr lang="en-US" sz="1100" dirty="0" err="1">
                <a:latin typeface="Montserrat" panose="00000500000000000000" pitchFamily="2" charset="0"/>
              </a:rPr>
              <a:t>logice</a:t>
            </a:r>
            <a:r>
              <a:rPr lang="en-US" sz="1100" dirty="0">
                <a:latin typeface="Montserrat" panose="00000500000000000000" pitchFamily="2" charset="0"/>
              </a:rPr>
              <a:t> de </a:t>
            </a:r>
            <a:r>
              <a:rPr lang="en-US" sz="1100" dirty="0" err="1">
                <a:latin typeface="Montserrat" panose="00000500000000000000" pitchFamily="2" charset="0"/>
              </a:rPr>
              <a:t>func</a:t>
            </a:r>
            <a:r>
              <a:rPr lang="ro-RO" sz="1100" dirty="0">
                <a:latin typeface="Montserrat" panose="00000500000000000000" pitchFamily="2" charset="0"/>
              </a:rPr>
              <a:t>ț</a:t>
            </a:r>
            <a:r>
              <a:rPr lang="en-US" sz="1100" dirty="0" err="1">
                <a:latin typeface="Montserrat" panose="00000500000000000000" pitchFamily="2" charset="0"/>
              </a:rPr>
              <a:t>ionalitate</a:t>
            </a:r>
            <a:r>
              <a:rPr lang="en-US" sz="1100" dirty="0">
                <a:latin typeface="Montserrat" panose="00000500000000000000" pitchFamily="2" charset="0"/>
              </a:rPr>
              <a:t>: </a:t>
            </a:r>
            <a:endParaRPr lang="en-US" sz="1100" b="1" dirty="0">
              <a:latin typeface="Montserrat" panose="00000500000000000000" pitchFamily="2" charset="0"/>
            </a:endParaRPr>
          </a:p>
          <a:p>
            <a:pPr marL="628650" lvl="1" indent="-171450"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ro-RO" sz="1100" dirty="0">
                <a:latin typeface="Montserrat" panose="00000500000000000000" pitchFamily="2" charset="0"/>
              </a:rPr>
              <a:t>creare cont</a:t>
            </a:r>
            <a:endParaRPr lang="en-US" sz="1100" dirty="0">
              <a:latin typeface="Montserrat" panose="00000500000000000000" pitchFamily="2" charset="0"/>
            </a:endParaRPr>
          </a:p>
          <a:p>
            <a:pPr marL="628650" lvl="1" indent="-171450"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1100" dirty="0">
                <a:latin typeface="Montserrat" panose="00000500000000000000" pitchFamily="2" charset="0"/>
              </a:rPr>
              <a:t>c</a:t>
            </a:r>
            <a:r>
              <a:rPr lang="ro-RO" sz="1100" dirty="0">
                <a:latin typeface="Montserrat" panose="00000500000000000000" pitchFamily="2" charset="0"/>
              </a:rPr>
              <a:t>ă</a:t>
            </a:r>
            <a:r>
              <a:rPr lang="en-US" sz="1100" dirty="0" err="1">
                <a:latin typeface="Montserrat" panose="00000500000000000000" pitchFamily="2" charset="0"/>
              </a:rPr>
              <a:t>utare</a:t>
            </a:r>
            <a:r>
              <a:rPr lang="en-US" sz="1100" dirty="0">
                <a:latin typeface="Montserrat" panose="00000500000000000000" pitchFamily="2" charset="0"/>
              </a:rPr>
              <a:t> </a:t>
            </a:r>
            <a:r>
              <a:rPr lang="ro-RO" sz="1100" dirty="0">
                <a:latin typeface="Montserrat" panose="00000500000000000000" pitchFamily="2" charset="0"/>
              </a:rPr>
              <a:t>locații</a:t>
            </a:r>
            <a:endParaRPr lang="en-US" sz="1100" dirty="0">
              <a:latin typeface="Montserrat" panose="00000500000000000000" pitchFamily="2" charset="0"/>
            </a:endParaRPr>
          </a:p>
          <a:p>
            <a:pPr marL="628650" lvl="1" indent="-171450"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1100" dirty="0" err="1">
                <a:latin typeface="Montserrat" panose="00000500000000000000" pitchFamily="2" charset="0"/>
              </a:rPr>
              <a:t>permisiuni</a:t>
            </a:r>
            <a:r>
              <a:rPr lang="en-US" sz="1100" dirty="0">
                <a:latin typeface="Montserrat" panose="00000500000000000000" pitchFamily="2" charset="0"/>
              </a:rPr>
              <a:t> </a:t>
            </a:r>
            <a:r>
              <a:rPr lang="ro-RO" sz="1100" dirty="0">
                <a:latin typeface="Montserrat" panose="00000500000000000000" pitchFamily="2" charset="0"/>
              </a:rPr>
              <a:t>î</a:t>
            </a:r>
            <a:r>
              <a:rPr lang="en-US" sz="1100" dirty="0">
                <a:latin typeface="Montserrat" panose="00000500000000000000" pitchFamily="2" charset="0"/>
              </a:rPr>
              <a:t>n </a:t>
            </a:r>
            <a:r>
              <a:rPr lang="en-US" sz="1100" dirty="0" err="1">
                <a:latin typeface="Montserrat" panose="00000500000000000000" pitchFamily="2" charset="0"/>
              </a:rPr>
              <a:t>calitate</a:t>
            </a:r>
            <a:r>
              <a:rPr lang="en-US" sz="1100" dirty="0">
                <a:latin typeface="Montserrat" panose="00000500000000000000" pitchFamily="2" charset="0"/>
              </a:rPr>
              <a:t> de </a:t>
            </a:r>
            <a:r>
              <a:rPr lang="en-US" sz="1100" dirty="0" err="1">
                <a:latin typeface="Montserrat" panose="00000500000000000000" pitchFamily="2" charset="0"/>
              </a:rPr>
              <a:t>utilizator</a:t>
            </a:r>
            <a:r>
              <a:rPr lang="en-US" sz="1100" dirty="0">
                <a:latin typeface="Montserrat" panose="00000500000000000000" pitchFamily="2" charset="0"/>
              </a:rPr>
              <a:t> </a:t>
            </a:r>
            <a:r>
              <a:rPr lang="en-US" sz="1100" dirty="0" err="1">
                <a:latin typeface="Montserrat" panose="00000500000000000000" pitchFamily="2" charset="0"/>
              </a:rPr>
              <a:t>logat</a:t>
            </a:r>
            <a:endParaRPr lang="ro-RO" sz="1100" dirty="0">
              <a:latin typeface="Montserrat" panose="0000050000000000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3478E9-3F5D-468E-B390-6C73D99E43F3}"/>
              </a:ext>
            </a:extLst>
          </p:cNvPr>
          <p:cNvSpPr txBox="1"/>
          <p:nvPr/>
        </p:nvSpPr>
        <p:spPr>
          <a:xfrm>
            <a:off x="582244" y="4040175"/>
            <a:ext cx="1132925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000"/>
              </a:spcAft>
              <a:buFont typeface="Wingdings" panose="05000000000000000000" pitchFamily="2" charset="2"/>
              <a:buChar char="ü"/>
            </a:pPr>
            <a:r>
              <a:rPr lang="en-US" sz="1100" dirty="0" err="1">
                <a:latin typeface="Montserrat" panose="00000500000000000000" pitchFamily="2" charset="0"/>
              </a:rPr>
              <a:t>Nivelul</a:t>
            </a:r>
            <a:r>
              <a:rPr lang="en-US" sz="1100" dirty="0">
                <a:latin typeface="Montserrat" panose="00000500000000000000" pitchFamily="2" charset="0"/>
              </a:rPr>
              <a:t> de </a:t>
            </a:r>
            <a:r>
              <a:rPr lang="en-US" sz="1100" dirty="0" err="1">
                <a:latin typeface="Montserrat" panose="00000500000000000000" pitchFamily="2" charset="0"/>
              </a:rPr>
              <a:t>testare</a:t>
            </a:r>
            <a:r>
              <a:rPr lang="en-US" sz="1100" dirty="0">
                <a:latin typeface="Montserrat" panose="00000500000000000000" pitchFamily="2" charset="0"/>
              </a:rPr>
              <a:t> </a:t>
            </a:r>
            <a:r>
              <a:rPr lang="en-US" sz="1100" dirty="0" err="1">
                <a:latin typeface="Montserrat" panose="00000500000000000000" pitchFamily="2" charset="0"/>
              </a:rPr>
              <a:t>este</a:t>
            </a:r>
            <a:r>
              <a:rPr lang="en-US" sz="1100" dirty="0">
                <a:latin typeface="Montserrat" panose="00000500000000000000" pitchFamily="2" charset="0"/>
              </a:rPr>
              <a:t> “System Testing”, </a:t>
            </a:r>
            <a:r>
              <a:rPr lang="en-US" sz="1100" dirty="0" err="1">
                <a:latin typeface="Montserrat" panose="00000500000000000000" pitchFamily="2" charset="0"/>
              </a:rPr>
              <a:t>testarea</a:t>
            </a:r>
            <a:r>
              <a:rPr lang="en-US" sz="1100" dirty="0">
                <a:latin typeface="Montserrat" panose="00000500000000000000" pitchFamily="2" charset="0"/>
              </a:rPr>
              <a:t> de </a:t>
            </a:r>
            <a:r>
              <a:rPr lang="en-US" sz="1100" dirty="0" err="1">
                <a:latin typeface="Montserrat" panose="00000500000000000000" pitchFamily="2" charset="0"/>
              </a:rPr>
              <a:t>sistem</a:t>
            </a:r>
            <a:r>
              <a:rPr lang="en-US" sz="1100" dirty="0">
                <a:latin typeface="Montserrat" panose="00000500000000000000" pitchFamily="2" charset="0"/>
              </a:rPr>
              <a:t>, </a:t>
            </a:r>
            <a:r>
              <a:rPr lang="en-US" sz="1100" dirty="0" err="1">
                <a:latin typeface="Montserrat" panose="00000500000000000000" pitchFamily="2" charset="0"/>
              </a:rPr>
              <a:t>premerg</a:t>
            </a:r>
            <a:r>
              <a:rPr lang="ro-RO" sz="1100" dirty="0">
                <a:latin typeface="Montserrat" panose="00000500000000000000" pitchFamily="2" charset="0"/>
              </a:rPr>
              <a:t>ă</a:t>
            </a:r>
            <a:r>
              <a:rPr lang="en-US" sz="1100" dirty="0" err="1">
                <a:latin typeface="Montserrat" panose="00000500000000000000" pitchFamily="2" charset="0"/>
              </a:rPr>
              <a:t>toare</a:t>
            </a:r>
            <a:r>
              <a:rPr lang="en-US" sz="1100" dirty="0">
                <a:latin typeface="Montserrat" panose="00000500000000000000" pitchFamily="2" charset="0"/>
              </a:rPr>
              <a:t> test</a:t>
            </a:r>
            <a:r>
              <a:rPr lang="ro-RO" sz="1100" dirty="0">
                <a:latin typeface="Montserrat" panose="00000500000000000000" pitchFamily="2" charset="0"/>
              </a:rPr>
              <a:t>ă</a:t>
            </a:r>
            <a:r>
              <a:rPr lang="en-US" sz="1100" dirty="0" err="1">
                <a:latin typeface="Montserrat" panose="00000500000000000000" pitchFamily="2" charset="0"/>
              </a:rPr>
              <a:t>rii</a:t>
            </a:r>
            <a:r>
              <a:rPr lang="en-US" sz="1100" dirty="0">
                <a:latin typeface="Montserrat" panose="00000500000000000000" pitchFamily="2" charset="0"/>
              </a:rPr>
              <a:t> de </a:t>
            </a:r>
            <a:r>
              <a:rPr lang="en-US" sz="1100" dirty="0" err="1">
                <a:latin typeface="Montserrat" panose="00000500000000000000" pitchFamily="2" charset="0"/>
              </a:rPr>
              <a:t>acceptare</a:t>
            </a:r>
            <a:r>
              <a:rPr lang="en-US" sz="1100" dirty="0">
                <a:latin typeface="Montserrat" panose="00000500000000000000" pitchFamily="2" charset="0"/>
              </a:rPr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528747B-1E7C-4576-8034-6716CCDF9A6A}"/>
              </a:ext>
            </a:extLst>
          </p:cNvPr>
          <p:cNvSpPr txBox="1"/>
          <p:nvPr/>
        </p:nvSpPr>
        <p:spPr>
          <a:xfrm>
            <a:off x="582244" y="3778565"/>
            <a:ext cx="1132925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000"/>
              </a:spcAft>
              <a:buFont typeface="Wingdings" panose="05000000000000000000" pitchFamily="2" charset="2"/>
              <a:buChar char="ü"/>
            </a:pPr>
            <a:r>
              <a:rPr lang="ro-RO" sz="1100" dirty="0">
                <a:latin typeface="Montserrat" panose="00000500000000000000" pitchFamily="2" charset="0"/>
              </a:rPr>
              <a:t>În urma executării test case-urilor, un număr de 21 de teste (81 %) au trecut având statusul </a:t>
            </a:r>
            <a:r>
              <a:rPr lang="ro-RO" sz="1100" dirty="0">
                <a:solidFill>
                  <a:srgbClr val="92D050"/>
                </a:solidFill>
                <a:latin typeface="Montserrat" panose="00000500000000000000" pitchFamily="2" charset="0"/>
              </a:rPr>
              <a:t>Passed</a:t>
            </a:r>
            <a:r>
              <a:rPr lang="ro-RO" sz="1100" dirty="0">
                <a:latin typeface="Montserrat" panose="00000500000000000000" pitchFamily="2" charset="0"/>
              </a:rPr>
              <a:t> iar 5 teste (19 %) nu au trecut având statusul </a:t>
            </a:r>
            <a:r>
              <a:rPr lang="ro-RO" sz="1100" dirty="0">
                <a:solidFill>
                  <a:srgbClr val="FF0000"/>
                </a:solidFill>
                <a:latin typeface="Montserrat" panose="00000500000000000000" pitchFamily="2" charset="0"/>
              </a:rPr>
              <a:t>Failed</a:t>
            </a:r>
            <a:r>
              <a:rPr lang="ro-RO" sz="1100" dirty="0">
                <a:latin typeface="Montserrat" panose="00000500000000000000" pitchFamily="2" charset="0"/>
              </a:rPr>
              <a:t>.</a:t>
            </a:r>
            <a:endParaRPr lang="en-US" sz="1100" dirty="0">
              <a:latin typeface="Montserrat" panose="00000500000000000000" pitchFamily="2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1E6EC87-E1AA-42DC-9884-8E925F2282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831" y="4329990"/>
            <a:ext cx="10441354" cy="2473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5655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9D6273-E174-42DC-BEE7-BEA67E6354B1}"/>
              </a:ext>
            </a:extLst>
          </p:cNvPr>
          <p:cNvSpPr txBox="1"/>
          <p:nvPr/>
        </p:nvSpPr>
        <p:spPr>
          <a:xfrm>
            <a:off x="517343" y="2525325"/>
            <a:ext cx="5578657" cy="2292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100" dirty="0" err="1">
                <a:latin typeface="Montserrat" panose="00000500000000000000" pitchFamily="2" charset="0"/>
              </a:rPr>
              <a:t>Severitatea</a:t>
            </a:r>
            <a:r>
              <a:rPr lang="en-US" sz="1100" dirty="0">
                <a:latin typeface="Montserrat" panose="00000500000000000000" pitchFamily="2" charset="0"/>
              </a:rPr>
              <a:t> </a:t>
            </a:r>
            <a:r>
              <a:rPr lang="ro-RO" sz="1100" dirty="0">
                <a:latin typeface="Montserrat" panose="00000500000000000000" pitchFamily="2" charset="0"/>
              </a:rPr>
              <a:t>ș</a:t>
            </a:r>
            <a:r>
              <a:rPr lang="en-US" sz="1100" dirty="0" err="1">
                <a:latin typeface="Montserrat" panose="00000500000000000000" pitchFamily="2" charset="0"/>
              </a:rPr>
              <a:t>i</a:t>
            </a:r>
            <a:r>
              <a:rPr lang="en-US" sz="1100" dirty="0">
                <a:latin typeface="Montserrat" panose="00000500000000000000" pitchFamily="2" charset="0"/>
              </a:rPr>
              <a:t> </a:t>
            </a:r>
            <a:r>
              <a:rPr lang="en-US" sz="1100" dirty="0" err="1">
                <a:latin typeface="Montserrat" panose="00000500000000000000" pitchFamily="2" charset="0"/>
              </a:rPr>
              <a:t>prioritatea</a:t>
            </a:r>
            <a:r>
              <a:rPr lang="en-US" sz="1100" dirty="0">
                <a:latin typeface="Montserrat" panose="00000500000000000000" pitchFamily="2" charset="0"/>
              </a:rPr>
              <a:t> </a:t>
            </a:r>
            <a:r>
              <a:rPr lang="en-US" sz="1100" dirty="0" err="1">
                <a:latin typeface="Montserrat" panose="00000500000000000000" pitchFamily="2" charset="0"/>
              </a:rPr>
              <a:t>defectelor</a:t>
            </a:r>
            <a:r>
              <a:rPr lang="en-US" sz="1100" dirty="0">
                <a:latin typeface="Montserrat" panose="00000500000000000000" pitchFamily="2" charset="0"/>
              </a:rPr>
              <a:t> </a:t>
            </a:r>
            <a:r>
              <a:rPr lang="en-US" sz="1100" dirty="0" err="1">
                <a:latin typeface="Montserrat" panose="00000500000000000000" pitchFamily="2" charset="0"/>
              </a:rPr>
              <a:t>identificate</a:t>
            </a:r>
            <a:r>
              <a:rPr lang="en-US" sz="1100" dirty="0">
                <a:latin typeface="Montserrat" panose="00000500000000000000" pitchFamily="2" charset="0"/>
              </a:rPr>
              <a:t> </a:t>
            </a:r>
            <a:r>
              <a:rPr lang="ro-RO" sz="1100" dirty="0">
                <a:latin typeface="Montserrat" panose="00000500000000000000" pitchFamily="2" charset="0"/>
              </a:rPr>
              <a:t>î</a:t>
            </a:r>
            <a:r>
              <a:rPr lang="en-US" sz="1100" dirty="0">
                <a:latin typeface="Montserrat" panose="00000500000000000000" pitchFamily="2" charset="0"/>
              </a:rPr>
              <a:t>n </a:t>
            </a:r>
            <a:r>
              <a:rPr lang="en-US" sz="1100" dirty="0" err="1">
                <a:latin typeface="Montserrat" panose="00000500000000000000" pitchFamily="2" charset="0"/>
              </a:rPr>
              <a:t>urma</a:t>
            </a:r>
            <a:r>
              <a:rPr lang="en-US" sz="1100" dirty="0">
                <a:latin typeface="Montserrat" panose="00000500000000000000" pitchFamily="2" charset="0"/>
              </a:rPr>
              <a:t> test</a:t>
            </a:r>
            <a:r>
              <a:rPr lang="ro-RO" sz="1100" dirty="0">
                <a:latin typeface="Montserrat" panose="00000500000000000000" pitchFamily="2" charset="0"/>
              </a:rPr>
              <a:t>ă</a:t>
            </a:r>
            <a:r>
              <a:rPr lang="en-US" sz="1100" dirty="0" err="1">
                <a:latin typeface="Montserrat" panose="00000500000000000000" pitchFamily="2" charset="0"/>
              </a:rPr>
              <a:t>rii</a:t>
            </a:r>
            <a:r>
              <a:rPr lang="en-US" sz="1100" dirty="0">
                <a:latin typeface="Montserrat" panose="00000500000000000000" pitchFamily="2" charset="0"/>
              </a:rPr>
              <a:t>:</a:t>
            </a:r>
            <a:endParaRPr lang="ro-RO" sz="1100" dirty="0">
              <a:latin typeface="Montserrat" panose="000005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1100" dirty="0">
              <a:latin typeface="Montserrat" panose="00000500000000000000" pitchFamily="2" charset="0"/>
            </a:endParaRPr>
          </a:p>
          <a:p>
            <a:pPr algn="just">
              <a:lnSpc>
                <a:spcPct val="100000"/>
              </a:lnSpc>
              <a:spcBef>
                <a:spcPts val="0"/>
              </a:spcBef>
            </a:pPr>
            <a:r>
              <a:rPr lang="en-US" sz="1100" b="1" dirty="0" err="1">
                <a:latin typeface="Montserrat" panose="00000500000000000000" pitchFamily="2" charset="0"/>
              </a:rPr>
              <a:t>Func</a:t>
            </a:r>
            <a:r>
              <a:rPr lang="ro-RO" sz="1100" b="1" dirty="0">
                <a:latin typeface="Montserrat" panose="00000500000000000000" pitchFamily="2" charset="0"/>
              </a:rPr>
              <a:t>ț</a:t>
            </a:r>
            <a:r>
              <a:rPr lang="en-US" sz="1100" b="1" dirty="0" err="1">
                <a:latin typeface="Montserrat" panose="00000500000000000000" pitchFamily="2" charset="0"/>
              </a:rPr>
              <a:t>ionalitatea</a:t>
            </a:r>
            <a:r>
              <a:rPr lang="en-US" sz="1100" b="1" dirty="0">
                <a:latin typeface="Montserrat" panose="00000500000000000000" pitchFamily="2" charset="0"/>
              </a:rPr>
              <a:t> de </a:t>
            </a:r>
            <a:r>
              <a:rPr lang="en-US" sz="1100" b="1" dirty="0" err="1">
                <a:latin typeface="Montserrat" panose="00000500000000000000" pitchFamily="2" charset="0"/>
              </a:rPr>
              <a:t>creare</a:t>
            </a:r>
            <a:r>
              <a:rPr lang="en-US" sz="1100" b="1" dirty="0">
                <a:latin typeface="Montserrat" panose="00000500000000000000" pitchFamily="2" charset="0"/>
              </a:rPr>
              <a:t> </a:t>
            </a:r>
            <a:r>
              <a:rPr lang="en-US" sz="1100" b="1" dirty="0" err="1">
                <a:latin typeface="Montserrat" panose="00000500000000000000" pitchFamily="2" charset="0"/>
              </a:rPr>
              <a:t>cont</a:t>
            </a:r>
            <a:r>
              <a:rPr lang="en-US" sz="1100" b="1" dirty="0">
                <a:latin typeface="Montserrat" panose="00000500000000000000" pitchFamily="2" charset="0"/>
              </a:rPr>
              <a:t> - </a:t>
            </a:r>
            <a:r>
              <a:rPr lang="en-US" sz="1100" dirty="0" err="1">
                <a:latin typeface="Montserrat" panose="00000500000000000000" pitchFamily="2" charset="0"/>
              </a:rPr>
              <a:t>nivelul</a:t>
            </a:r>
            <a:r>
              <a:rPr lang="en-US" sz="1100" dirty="0">
                <a:latin typeface="Montserrat" panose="00000500000000000000" pitchFamily="2" charset="0"/>
              </a:rPr>
              <a:t> de </a:t>
            </a:r>
            <a:r>
              <a:rPr lang="en-US" sz="1100" b="1" dirty="0" err="1">
                <a:latin typeface="Montserrat" panose="00000500000000000000" pitchFamily="2" charset="0"/>
              </a:rPr>
              <a:t>prioritate</a:t>
            </a:r>
            <a:r>
              <a:rPr lang="en-US" sz="1100" b="1" dirty="0">
                <a:latin typeface="Montserrat" panose="00000500000000000000" pitchFamily="2" charset="0"/>
              </a:rPr>
              <a:t> </a:t>
            </a:r>
            <a:r>
              <a:rPr lang="ro-RO" sz="1100" b="1" dirty="0">
                <a:latin typeface="Montserrat" panose="00000500000000000000" pitchFamily="2" charset="0"/>
              </a:rPr>
              <a:t>ș</a:t>
            </a:r>
            <a:r>
              <a:rPr lang="en-US" sz="1100" b="1" dirty="0" err="1">
                <a:latin typeface="Montserrat" panose="00000500000000000000" pitchFamily="2" charset="0"/>
              </a:rPr>
              <a:t>i</a:t>
            </a:r>
            <a:r>
              <a:rPr lang="en-US" sz="1100" b="1" dirty="0">
                <a:latin typeface="Montserrat" panose="00000500000000000000" pitchFamily="2" charset="0"/>
              </a:rPr>
              <a:t> </a:t>
            </a:r>
            <a:r>
              <a:rPr lang="en-US" sz="1100" b="1" dirty="0" err="1">
                <a:latin typeface="Montserrat" panose="00000500000000000000" pitchFamily="2" charset="0"/>
              </a:rPr>
              <a:t>severitate</a:t>
            </a:r>
            <a:r>
              <a:rPr lang="en-US" sz="1100" b="1" dirty="0">
                <a:latin typeface="Montserrat" panose="00000500000000000000" pitchFamily="2" charset="0"/>
              </a:rPr>
              <a:t> </a:t>
            </a:r>
            <a:r>
              <a:rPr lang="en-US" sz="1100" b="1" dirty="0" err="1">
                <a:latin typeface="Montserrat" panose="00000500000000000000" pitchFamily="2" charset="0"/>
              </a:rPr>
              <a:t>este</a:t>
            </a:r>
            <a:r>
              <a:rPr lang="en-US" sz="1100" b="1" dirty="0">
                <a:latin typeface="Montserrat" panose="00000500000000000000" pitchFamily="2" charset="0"/>
              </a:rPr>
              <a:t> </a:t>
            </a:r>
            <a:r>
              <a:rPr lang="en-US" sz="1100" b="1" dirty="0" err="1">
                <a:latin typeface="Montserrat" panose="00000500000000000000" pitchFamily="2" charset="0"/>
              </a:rPr>
              <a:t>ridicat</a:t>
            </a:r>
            <a:r>
              <a:rPr lang="en-US" sz="1100" dirty="0">
                <a:latin typeface="Montserrat" panose="00000500000000000000" pitchFamily="2" charset="0"/>
              </a:rPr>
              <a:t>,</a:t>
            </a:r>
            <a:r>
              <a:rPr lang="ro-RO" sz="1100" dirty="0">
                <a:latin typeface="Montserrat" panose="00000500000000000000" pitchFamily="2" charset="0"/>
              </a:rPr>
              <a:t> fereastra de</a:t>
            </a:r>
            <a:r>
              <a:rPr lang="en-US" sz="1100" dirty="0">
                <a:latin typeface="Montserrat" panose="00000500000000000000" pitchFamily="2" charset="0"/>
              </a:rPr>
              <a:t> </a:t>
            </a:r>
            <a:r>
              <a:rPr lang="en-US" sz="1100" dirty="0" err="1">
                <a:latin typeface="Montserrat" panose="00000500000000000000" pitchFamily="2" charset="0"/>
              </a:rPr>
              <a:t>confirmare</a:t>
            </a:r>
            <a:r>
              <a:rPr lang="ro-RO" sz="1100" dirty="0">
                <a:latin typeface="Montserrat" panose="00000500000000000000" pitchFamily="2" charset="0"/>
              </a:rPr>
              <a:t> a </a:t>
            </a:r>
            <a:r>
              <a:rPr lang="en-US" sz="1100" dirty="0">
                <a:latin typeface="Montserrat" panose="00000500000000000000" pitchFamily="2" charset="0"/>
              </a:rPr>
              <a:t>num</a:t>
            </a:r>
            <a:r>
              <a:rPr lang="ro-RO" sz="1100" dirty="0">
                <a:latin typeface="Montserrat" panose="00000500000000000000" pitchFamily="2" charset="0"/>
              </a:rPr>
              <a:t>ărului de telefon împiedică crearea unui cont valid care influențează o funcționalitate importantă a aplicației</a:t>
            </a:r>
            <a:r>
              <a:rPr lang="en-US" sz="1100" dirty="0">
                <a:latin typeface="Montserrat" panose="00000500000000000000" pitchFamily="2" charset="0"/>
              </a:rPr>
              <a:t>, </a:t>
            </a:r>
            <a:r>
              <a:rPr lang="en-US" sz="1100" dirty="0" err="1">
                <a:latin typeface="Montserrat" panose="00000500000000000000" pitchFamily="2" charset="0"/>
              </a:rPr>
              <a:t>defectul</a:t>
            </a:r>
            <a:r>
              <a:rPr lang="en-US" sz="1100" dirty="0">
                <a:latin typeface="Montserrat" panose="00000500000000000000" pitchFamily="2" charset="0"/>
              </a:rPr>
              <a:t> </a:t>
            </a:r>
            <a:r>
              <a:rPr lang="en-US" sz="1100" dirty="0" err="1">
                <a:latin typeface="Montserrat" panose="00000500000000000000" pitchFamily="2" charset="0"/>
              </a:rPr>
              <a:t>ar</a:t>
            </a:r>
            <a:r>
              <a:rPr lang="en-US" sz="1100" dirty="0">
                <a:latin typeface="Montserrat" panose="00000500000000000000" pitchFamily="2" charset="0"/>
              </a:rPr>
              <a:t> </a:t>
            </a:r>
            <a:r>
              <a:rPr lang="en-US" sz="1100" dirty="0" err="1">
                <a:latin typeface="Montserrat" panose="00000500000000000000" pitchFamily="2" charset="0"/>
              </a:rPr>
              <a:t>trebui</a:t>
            </a:r>
            <a:r>
              <a:rPr lang="en-US" sz="1100" dirty="0">
                <a:latin typeface="Montserrat" panose="00000500000000000000" pitchFamily="2" charset="0"/>
              </a:rPr>
              <a:t> </a:t>
            </a:r>
            <a:r>
              <a:rPr lang="en-US" sz="1100" dirty="0" err="1">
                <a:latin typeface="Montserrat" panose="00000500000000000000" pitchFamily="2" charset="0"/>
              </a:rPr>
              <a:t>rezolvat</a:t>
            </a:r>
            <a:r>
              <a:rPr lang="en-US" sz="1100" dirty="0">
                <a:latin typeface="Montserrat" panose="00000500000000000000" pitchFamily="2" charset="0"/>
              </a:rPr>
              <a:t> </a:t>
            </a:r>
            <a:r>
              <a:rPr lang="ro-RO" sz="1100" dirty="0">
                <a:latin typeface="Montserrat" panose="00000500000000000000" pitchFamily="2" charset="0"/>
              </a:rPr>
              <a:t>cu prioritate în etapa </a:t>
            </a:r>
            <a:r>
              <a:rPr lang="en-US" sz="1100" dirty="0" err="1">
                <a:latin typeface="Montserrat" panose="00000500000000000000" pitchFamily="2" charset="0"/>
              </a:rPr>
              <a:t>activit</a:t>
            </a:r>
            <a:r>
              <a:rPr lang="ro-RO" sz="1100" dirty="0">
                <a:latin typeface="Montserrat" panose="00000500000000000000" pitchFamily="2" charset="0"/>
              </a:rPr>
              <a:t>ăț</a:t>
            </a:r>
            <a:r>
              <a:rPr lang="en-US" sz="1100" dirty="0">
                <a:latin typeface="Montserrat" panose="00000500000000000000" pitchFamily="2" charset="0"/>
              </a:rPr>
              <a:t>ii de </a:t>
            </a:r>
            <a:r>
              <a:rPr lang="en-US" sz="1100" dirty="0" err="1">
                <a:latin typeface="Montserrat" panose="00000500000000000000" pitchFamily="2" charset="0"/>
              </a:rPr>
              <a:t>dezvoltare</a:t>
            </a:r>
            <a:r>
              <a:rPr lang="en-US" sz="1100" dirty="0">
                <a:latin typeface="Montserrat" panose="00000500000000000000" pitchFamily="2" charset="0"/>
              </a:rPr>
              <a:t>.</a:t>
            </a:r>
            <a:endParaRPr lang="ro-RO" sz="1100" dirty="0">
              <a:latin typeface="Montserrat" panose="00000500000000000000" pitchFamily="2" charset="0"/>
            </a:endParaRPr>
          </a:p>
          <a:p>
            <a:pPr algn="just">
              <a:lnSpc>
                <a:spcPct val="100000"/>
              </a:lnSpc>
              <a:spcBef>
                <a:spcPts val="0"/>
              </a:spcBef>
            </a:pPr>
            <a:r>
              <a:rPr lang="en-US" sz="1100" b="1" dirty="0" err="1">
                <a:latin typeface="Montserrat" panose="00000500000000000000" pitchFamily="2" charset="0"/>
              </a:rPr>
              <a:t>Functionalitatea</a:t>
            </a:r>
            <a:r>
              <a:rPr lang="en-US" sz="1100" b="1" dirty="0">
                <a:latin typeface="Montserrat" panose="00000500000000000000" pitchFamily="2" charset="0"/>
              </a:rPr>
              <a:t> de c</a:t>
            </a:r>
            <a:r>
              <a:rPr lang="ro-RO" sz="1100" b="1" dirty="0">
                <a:latin typeface="Montserrat" panose="00000500000000000000" pitchFamily="2" charset="0"/>
              </a:rPr>
              <a:t>ă</a:t>
            </a:r>
            <a:r>
              <a:rPr lang="en-US" sz="1100" b="1" dirty="0" err="1">
                <a:latin typeface="Montserrat" panose="00000500000000000000" pitchFamily="2" charset="0"/>
              </a:rPr>
              <a:t>utare</a:t>
            </a:r>
            <a:r>
              <a:rPr lang="en-US" sz="1100" b="1" dirty="0">
                <a:latin typeface="Montserrat" panose="00000500000000000000" pitchFamily="2" charset="0"/>
              </a:rPr>
              <a:t> </a:t>
            </a:r>
            <a:r>
              <a:rPr lang="ro-RO" sz="1100" b="1" dirty="0">
                <a:latin typeface="Montserrat" panose="00000500000000000000" pitchFamily="2" charset="0"/>
              </a:rPr>
              <a:t>locații</a:t>
            </a:r>
            <a:r>
              <a:rPr lang="en-US" sz="1100" b="1" dirty="0">
                <a:latin typeface="Montserrat" panose="00000500000000000000" pitchFamily="2" charset="0"/>
              </a:rPr>
              <a:t> </a:t>
            </a:r>
            <a:r>
              <a:rPr lang="en-US" sz="1100" dirty="0" err="1">
                <a:latin typeface="Montserrat" panose="00000500000000000000" pitchFamily="2" charset="0"/>
              </a:rPr>
              <a:t>prezint</a:t>
            </a:r>
            <a:r>
              <a:rPr lang="ro-RO" sz="1100" dirty="0">
                <a:latin typeface="Montserrat" panose="00000500000000000000" pitchFamily="2" charset="0"/>
              </a:rPr>
              <a:t>ă</a:t>
            </a:r>
            <a:r>
              <a:rPr lang="en-US" sz="1100" dirty="0">
                <a:latin typeface="Montserrat" panose="00000500000000000000" pitchFamily="2" charset="0"/>
              </a:rPr>
              <a:t> </a:t>
            </a:r>
            <a:r>
              <a:rPr lang="ro-RO" sz="1100" dirty="0">
                <a:latin typeface="Montserrat" panose="00000500000000000000" pitchFamily="2" charset="0"/>
              </a:rPr>
              <a:t>un nivel </a:t>
            </a:r>
            <a:r>
              <a:rPr lang="ro-RO" sz="1100" b="1" dirty="0">
                <a:latin typeface="Montserrat" panose="00000500000000000000" pitchFamily="2" charset="0"/>
              </a:rPr>
              <a:t>mediu</a:t>
            </a:r>
            <a:r>
              <a:rPr lang="ro-RO" sz="1100" dirty="0">
                <a:latin typeface="Montserrat" panose="00000500000000000000" pitchFamily="2" charset="0"/>
              </a:rPr>
              <a:t> al </a:t>
            </a:r>
            <a:r>
              <a:rPr lang="en-US" sz="1100" b="1" dirty="0" err="1">
                <a:latin typeface="Montserrat" panose="00000500000000000000" pitchFamily="2" charset="0"/>
              </a:rPr>
              <a:t>severit</a:t>
            </a:r>
            <a:r>
              <a:rPr lang="ro-RO" sz="1100" b="1" dirty="0">
                <a:latin typeface="Montserrat" panose="00000500000000000000" pitchFamily="2" charset="0"/>
              </a:rPr>
              <a:t>ăț</a:t>
            </a:r>
            <a:r>
              <a:rPr lang="en-US" sz="1100" b="1" dirty="0">
                <a:latin typeface="Montserrat" panose="00000500000000000000" pitchFamily="2" charset="0"/>
              </a:rPr>
              <a:t>ii </a:t>
            </a:r>
            <a:r>
              <a:rPr lang="en-US" sz="1100" b="1" dirty="0" err="1">
                <a:latin typeface="Montserrat" panose="00000500000000000000" pitchFamily="2" charset="0"/>
              </a:rPr>
              <a:t>si</a:t>
            </a:r>
            <a:r>
              <a:rPr lang="en-US" sz="1100" b="1" dirty="0">
                <a:latin typeface="Montserrat" panose="00000500000000000000" pitchFamily="2" charset="0"/>
              </a:rPr>
              <a:t> </a:t>
            </a:r>
            <a:r>
              <a:rPr lang="en-US" sz="1100" b="1" dirty="0" err="1">
                <a:latin typeface="Montserrat" panose="00000500000000000000" pitchFamily="2" charset="0"/>
              </a:rPr>
              <a:t>priorit</a:t>
            </a:r>
            <a:r>
              <a:rPr lang="ro-RO" sz="1100" b="1" dirty="0">
                <a:latin typeface="Montserrat" panose="00000500000000000000" pitchFamily="2" charset="0"/>
              </a:rPr>
              <a:t>ăț</a:t>
            </a:r>
            <a:r>
              <a:rPr lang="en-US" sz="1100" b="1" dirty="0">
                <a:latin typeface="Montserrat" panose="00000500000000000000" pitchFamily="2" charset="0"/>
              </a:rPr>
              <a:t>ii</a:t>
            </a:r>
            <a:r>
              <a:rPr lang="ro-RO" sz="1100" b="1" dirty="0">
                <a:latin typeface="Montserrat" panose="00000500000000000000" pitchFamily="2" charset="0"/>
              </a:rPr>
              <a:t>, </a:t>
            </a:r>
            <a:r>
              <a:rPr lang="ro-RO" sz="1100" dirty="0">
                <a:latin typeface="Montserrat" panose="00000500000000000000" pitchFamily="2" charset="0"/>
              </a:rPr>
              <a:t>defectul ar trebui rezolvat în cursul normal al activității de dezvoltare. </a:t>
            </a:r>
            <a:r>
              <a:rPr lang="en-US" sz="1100" dirty="0">
                <a:latin typeface="Montserrat" panose="00000500000000000000" pitchFamily="2" charset="0"/>
              </a:rPr>
              <a:t>Natura </a:t>
            </a:r>
            <a:r>
              <a:rPr lang="en-US" sz="1100" dirty="0" err="1">
                <a:latin typeface="Montserrat" panose="00000500000000000000" pitchFamily="2" charset="0"/>
              </a:rPr>
              <a:t>acestor</a:t>
            </a:r>
            <a:r>
              <a:rPr lang="en-US" sz="1100" dirty="0">
                <a:latin typeface="Montserrat" panose="00000500000000000000" pitchFamily="2" charset="0"/>
              </a:rPr>
              <a:t> </a:t>
            </a:r>
            <a:r>
              <a:rPr lang="en-US" sz="1100" dirty="0" err="1">
                <a:latin typeface="Montserrat" panose="00000500000000000000" pitchFamily="2" charset="0"/>
              </a:rPr>
              <a:t>defecte</a:t>
            </a:r>
            <a:r>
              <a:rPr lang="en-US" sz="1100" dirty="0">
                <a:latin typeface="Montserrat" panose="00000500000000000000" pitchFamily="2" charset="0"/>
              </a:rPr>
              <a:t> </a:t>
            </a:r>
            <a:r>
              <a:rPr lang="ro-RO" sz="1100" dirty="0">
                <a:latin typeface="Montserrat" panose="00000500000000000000" pitchFamily="2" charset="0"/>
              </a:rPr>
              <a:t> provoacă </a:t>
            </a:r>
            <a:r>
              <a:rPr lang="en-US" sz="1100" dirty="0" err="1">
                <a:latin typeface="Montserrat" panose="00000500000000000000" pitchFamily="2" charset="0"/>
              </a:rPr>
              <a:t>nepl</a:t>
            </a:r>
            <a:r>
              <a:rPr lang="ro-RO" sz="1100" dirty="0">
                <a:latin typeface="Montserrat" panose="00000500000000000000" pitchFamily="2" charset="0"/>
              </a:rPr>
              <a:t>ă</a:t>
            </a:r>
            <a:r>
              <a:rPr lang="en-US" sz="1100" dirty="0" err="1">
                <a:latin typeface="Montserrat" panose="00000500000000000000" pitchFamily="2" charset="0"/>
              </a:rPr>
              <a:t>ceri</a:t>
            </a:r>
            <a:r>
              <a:rPr lang="en-US" sz="1100" dirty="0">
                <a:latin typeface="Montserrat" panose="00000500000000000000" pitchFamily="2" charset="0"/>
              </a:rPr>
              <a:t> </a:t>
            </a:r>
            <a:r>
              <a:rPr lang="ro-RO" sz="1100" dirty="0">
                <a:latin typeface="Montserrat" panose="00000500000000000000" pitchFamily="2" charset="0"/>
              </a:rPr>
              <a:t>ș</a:t>
            </a:r>
            <a:r>
              <a:rPr lang="en-US" sz="1100" dirty="0" err="1">
                <a:latin typeface="Montserrat" panose="00000500000000000000" pitchFamily="2" charset="0"/>
              </a:rPr>
              <a:t>i</a:t>
            </a:r>
            <a:r>
              <a:rPr lang="en-US" sz="1100" dirty="0">
                <a:latin typeface="Montserrat" panose="00000500000000000000" pitchFamily="2" charset="0"/>
              </a:rPr>
              <a:t> </a:t>
            </a:r>
            <a:r>
              <a:rPr lang="en-US" sz="1100" dirty="0" err="1">
                <a:latin typeface="Montserrat" panose="00000500000000000000" pitchFamily="2" charset="0"/>
              </a:rPr>
              <a:t>pierderi</a:t>
            </a:r>
            <a:r>
              <a:rPr lang="en-US" sz="1100" dirty="0">
                <a:latin typeface="Montserrat" panose="00000500000000000000" pitchFamily="2" charset="0"/>
              </a:rPr>
              <a:t> </a:t>
            </a:r>
            <a:r>
              <a:rPr lang="en-US" sz="1100" dirty="0" err="1">
                <a:latin typeface="Montserrat" panose="00000500000000000000" pitchFamily="2" charset="0"/>
              </a:rPr>
              <a:t>financiare</a:t>
            </a:r>
            <a:r>
              <a:rPr lang="en-US" sz="1100" dirty="0">
                <a:latin typeface="Montserrat" panose="00000500000000000000" pitchFamily="2" charset="0"/>
              </a:rPr>
              <a:t> at</a:t>
            </a:r>
            <a:r>
              <a:rPr lang="ro-RO" sz="1100" dirty="0">
                <a:latin typeface="Montserrat" panose="00000500000000000000" pitchFamily="2" charset="0"/>
              </a:rPr>
              <a:t>â</a:t>
            </a:r>
            <a:r>
              <a:rPr lang="en-US" sz="1100" dirty="0">
                <a:latin typeface="Montserrat" panose="00000500000000000000" pitchFamily="2" charset="0"/>
              </a:rPr>
              <a:t>t </a:t>
            </a:r>
            <a:r>
              <a:rPr lang="ro-RO" sz="1100" dirty="0">
                <a:latin typeface="Montserrat" panose="00000500000000000000" pitchFamily="2" charset="0"/>
              </a:rPr>
              <a:t>î</a:t>
            </a:r>
            <a:r>
              <a:rPr lang="en-US" sz="1100" dirty="0">
                <a:latin typeface="Montserrat" panose="00000500000000000000" pitchFamily="2" charset="0"/>
              </a:rPr>
              <a:t>n r</a:t>
            </a:r>
            <a:r>
              <a:rPr lang="ro-RO" sz="1100" dirty="0">
                <a:latin typeface="Montserrat" panose="00000500000000000000" pitchFamily="2" charset="0"/>
              </a:rPr>
              <a:t>â</a:t>
            </a:r>
            <a:r>
              <a:rPr lang="en-US" sz="1100" dirty="0" err="1">
                <a:latin typeface="Montserrat" panose="00000500000000000000" pitchFamily="2" charset="0"/>
              </a:rPr>
              <a:t>ndul</a:t>
            </a:r>
            <a:r>
              <a:rPr lang="en-US" sz="1100" dirty="0">
                <a:latin typeface="Montserrat" panose="00000500000000000000" pitchFamily="2" charset="0"/>
              </a:rPr>
              <a:t> </a:t>
            </a:r>
            <a:r>
              <a:rPr lang="en-US" sz="1100" dirty="0" err="1">
                <a:latin typeface="Montserrat" panose="00000500000000000000" pitchFamily="2" charset="0"/>
              </a:rPr>
              <a:t>utilizatorilor</a:t>
            </a:r>
            <a:r>
              <a:rPr lang="en-US" sz="1100" dirty="0">
                <a:latin typeface="Montserrat" panose="00000500000000000000" pitchFamily="2" charset="0"/>
              </a:rPr>
              <a:t> </a:t>
            </a:r>
            <a:r>
              <a:rPr lang="en-US" sz="1100" dirty="0" err="1">
                <a:latin typeface="Montserrat" panose="00000500000000000000" pitchFamily="2" charset="0"/>
              </a:rPr>
              <a:t>aplica</a:t>
            </a:r>
            <a:r>
              <a:rPr lang="ro-RO" sz="1100" dirty="0">
                <a:latin typeface="Montserrat" panose="00000500000000000000" pitchFamily="2" charset="0"/>
              </a:rPr>
              <a:t>ț</a:t>
            </a:r>
            <a:r>
              <a:rPr lang="en-US" sz="1100" dirty="0" err="1">
                <a:latin typeface="Montserrat" panose="00000500000000000000" pitchFamily="2" charset="0"/>
              </a:rPr>
              <a:t>iei</a:t>
            </a:r>
            <a:r>
              <a:rPr lang="en-US" sz="1100" dirty="0">
                <a:latin typeface="Montserrat" panose="00000500000000000000" pitchFamily="2" charset="0"/>
              </a:rPr>
              <a:t> </a:t>
            </a:r>
            <a:r>
              <a:rPr lang="ro-RO" sz="1100" dirty="0">
                <a:latin typeface="Montserrat" panose="00000500000000000000" pitchFamily="2" charset="0"/>
              </a:rPr>
              <a:t>airbnb</a:t>
            </a:r>
            <a:r>
              <a:rPr lang="en-US" sz="1100" dirty="0">
                <a:latin typeface="Montserrat" panose="00000500000000000000" pitchFamily="2" charset="0"/>
              </a:rPr>
              <a:t> cat </a:t>
            </a:r>
            <a:r>
              <a:rPr lang="ro-RO" sz="1100" dirty="0">
                <a:latin typeface="Montserrat" panose="00000500000000000000" pitchFamily="2" charset="0"/>
              </a:rPr>
              <a:t>ș</a:t>
            </a:r>
            <a:r>
              <a:rPr lang="en-US" sz="1100" dirty="0" err="1">
                <a:latin typeface="Montserrat" panose="00000500000000000000" pitchFamily="2" charset="0"/>
              </a:rPr>
              <a:t>i</a:t>
            </a:r>
            <a:r>
              <a:rPr lang="en-US" sz="1100" dirty="0">
                <a:latin typeface="Montserrat" panose="00000500000000000000" pitchFamily="2" charset="0"/>
              </a:rPr>
              <a:t> a </a:t>
            </a:r>
            <a:r>
              <a:rPr lang="en-US" sz="1100" dirty="0" err="1">
                <a:latin typeface="Montserrat" panose="00000500000000000000" pitchFamily="2" charset="0"/>
              </a:rPr>
              <a:t>clientului</a:t>
            </a:r>
            <a:r>
              <a:rPr lang="ro-RO" sz="1100" dirty="0">
                <a:latin typeface="Montserrat" panose="00000500000000000000" pitchFamily="2" charset="0"/>
              </a:rPr>
              <a:t>.</a:t>
            </a:r>
          </a:p>
          <a:p>
            <a:pPr algn="just">
              <a:lnSpc>
                <a:spcPct val="100000"/>
              </a:lnSpc>
              <a:spcBef>
                <a:spcPts val="0"/>
              </a:spcBef>
            </a:pPr>
            <a:r>
              <a:rPr lang="en-US" sz="1100" b="1" dirty="0" err="1">
                <a:latin typeface="Montserrat" panose="00000500000000000000" pitchFamily="2" charset="0"/>
              </a:rPr>
              <a:t>Func</a:t>
            </a:r>
            <a:r>
              <a:rPr lang="ro-RO" sz="1100" b="1" dirty="0">
                <a:latin typeface="Montserrat" panose="00000500000000000000" pitchFamily="2" charset="0"/>
              </a:rPr>
              <a:t>ț</a:t>
            </a:r>
            <a:r>
              <a:rPr lang="en-US" sz="1100" b="1" dirty="0" err="1">
                <a:latin typeface="Montserrat" panose="00000500000000000000" pitchFamily="2" charset="0"/>
              </a:rPr>
              <a:t>ionalitatea</a:t>
            </a:r>
            <a:r>
              <a:rPr lang="en-US" sz="1100" b="1" dirty="0">
                <a:latin typeface="Montserrat" panose="00000500000000000000" pitchFamily="2" charset="0"/>
              </a:rPr>
              <a:t> </a:t>
            </a:r>
            <a:r>
              <a:rPr lang="en-US" sz="1100" b="1" dirty="0" err="1">
                <a:latin typeface="Montserrat" panose="00000500000000000000" pitchFamily="2" charset="0"/>
              </a:rPr>
              <a:t>ce</a:t>
            </a:r>
            <a:r>
              <a:rPr lang="en-US" sz="1100" b="1" dirty="0">
                <a:latin typeface="Montserrat" panose="00000500000000000000" pitchFamily="2" charset="0"/>
              </a:rPr>
              <a:t> </a:t>
            </a:r>
            <a:r>
              <a:rPr lang="ro-RO" sz="1100" b="1" dirty="0">
                <a:latin typeface="Montserrat" panose="00000500000000000000" pitchFamily="2" charset="0"/>
              </a:rPr>
              <a:t>ț</a:t>
            </a:r>
            <a:r>
              <a:rPr lang="en-US" sz="1100" b="1" dirty="0" err="1">
                <a:latin typeface="Montserrat" panose="00000500000000000000" pitchFamily="2" charset="0"/>
              </a:rPr>
              <a:t>ine</a:t>
            </a:r>
            <a:r>
              <a:rPr lang="en-US" sz="1100" b="1" dirty="0">
                <a:latin typeface="Montserrat" panose="00000500000000000000" pitchFamily="2" charset="0"/>
              </a:rPr>
              <a:t> de </a:t>
            </a:r>
            <a:r>
              <a:rPr lang="en-US" sz="1100" b="1" dirty="0" err="1">
                <a:latin typeface="Montserrat" panose="00000500000000000000" pitchFamily="2" charset="0"/>
              </a:rPr>
              <a:t>permisiunile</a:t>
            </a:r>
            <a:r>
              <a:rPr lang="en-US" sz="1100" b="1" dirty="0">
                <a:latin typeface="Montserrat" panose="00000500000000000000" pitchFamily="2" charset="0"/>
              </a:rPr>
              <a:t> </a:t>
            </a:r>
            <a:r>
              <a:rPr lang="en-US" sz="1100" b="1" dirty="0" err="1">
                <a:latin typeface="Montserrat" panose="00000500000000000000" pitchFamily="2" charset="0"/>
              </a:rPr>
              <a:t>acordate</a:t>
            </a:r>
            <a:r>
              <a:rPr lang="en-US" sz="1100" b="1" dirty="0">
                <a:latin typeface="Montserrat" panose="00000500000000000000" pitchFamily="2" charset="0"/>
              </a:rPr>
              <a:t> ca </a:t>
            </a:r>
            <a:r>
              <a:rPr lang="en-US" sz="1100" b="1" dirty="0" err="1">
                <a:latin typeface="Montserrat" panose="00000500000000000000" pitchFamily="2" charset="0"/>
              </a:rPr>
              <a:t>utilizator</a:t>
            </a:r>
            <a:r>
              <a:rPr lang="en-US" sz="1100" b="1" dirty="0">
                <a:latin typeface="Montserrat" panose="00000500000000000000" pitchFamily="2" charset="0"/>
              </a:rPr>
              <a:t> </a:t>
            </a:r>
            <a:r>
              <a:rPr lang="en-US" sz="1100" b="1" dirty="0" err="1">
                <a:latin typeface="Montserrat" panose="00000500000000000000" pitchFamily="2" charset="0"/>
              </a:rPr>
              <a:t>logat</a:t>
            </a:r>
            <a:r>
              <a:rPr lang="en-US" sz="1100" b="1" dirty="0">
                <a:latin typeface="Montserrat" panose="00000500000000000000" pitchFamily="2" charset="0"/>
              </a:rPr>
              <a:t> </a:t>
            </a:r>
            <a:r>
              <a:rPr lang="en-US" sz="1100" dirty="0">
                <a:latin typeface="Montserrat" panose="00000500000000000000" pitchFamily="2" charset="0"/>
              </a:rPr>
              <a:t>are </a:t>
            </a:r>
            <a:r>
              <a:rPr lang="ro-RO" sz="1100" dirty="0">
                <a:latin typeface="Montserrat" panose="00000500000000000000" pitchFamily="2" charset="0"/>
              </a:rPr>
              <a:t>cele mai puține </a:t>
            </a:r>
            <a:r>
              <a:rPr lang="en-US" sz="1100" dirty="0" err="1">
                <a:latin typeface="Montserrat" panose="00000500000000000000" pitchFamily="2" charset="0"/>
              </a:rPr>
              <a:t>defecte</a:t>
            </a:r>
            <a:r>
              <a:rPr lang="en-US" sz="1100" dirty="0">
                <a:latin typeface="Montserrat" panose="00000500000000000000" pitchFamily="2" charset="0"/>
              </a:rPr>
              <a:t>, </a:t>
            </a:r>
            <a:r>
              <a:rPr lang="en-US" sz="1100" dirty="0" err="1">
                <a:latin typeface="Montserrat" panose="00000500000000000000" pitchFamily="2" charset="0"/>
              </a:rPr>
              <a:t>iar</a:t>
            </a:r>
            <a:r>
              <a:rPr lang="en-US" sz="1100" dirty="0">
                <a:latin typeface="Montserrat" panose="00000500000000000000" pitchFamily="2" charset="0"/>
              </a:rPr>
              <a:t> din </a:t>
            </a:r>
            <a:r>
              <a:rPr lang="en-US" sz="1100" dirty="0" err="1">
                <a:latin typeface="Montserrat" panose="00000500000000000000" pitchFamily="2" charset="0"/>
              </a:rPr>
              <a:t>punct</a:t>
            </a:r>
            <a:r>
              <a:rPr lang="en-US" sz="1100" dirty="0">
                <a:latin typeface="Montserrat" panose="00000500000000000000" pitchFamily="2" charset="0"/>
              </a:rPr>
              <a:t> de </a:t>
            </a:r>
            <a:r>
              <a:rPr lang="en-US" sz="1100" dirty="0" err="1">
                <a:latin typeface="Montserrat" panose="00000500000000000000" pitchFamily="2" charset="0"/>
              </a:rPr>
              <a:t>vedere</a:t>
            </a:r>
            <a:r>
              <a:rPr lang="en-US" sz="1100" dirty="0">
                <a:latin typeface="Montserrat" panose="00000500000000000000" pitchFamily="2" charset="0"/>
              </a:rPr>
              <a:t> al </a:t>
            </a:r>
            <a:r>
              <a:rPr lang="en-US" sz="1100" dirty="0" err="1">
                <a:latin typeface="Montserrat" panose="00000500000000000000" pitchFamily="2" charset="0"/>
              </a:rPr>
              <a:t>priorit</a:t>
            </a:r>
            <a:r>
              <a:rPr lang="ro-RO" sz="1100" dirty="0">
                <a:latin typeface="Montserrat" panose="00000500000000000000" pitchFamily="2" charset="0"/>
              </a:rPr>
              <a:t>ăț</a:t>
            </a:r>
            <a:r>
              <a:rPr lang="en-US" sz="1100" dirty="0">
                <a:latin typeface="Montserrat" panose="00000500000000000000" pitchFamily="2" charset="0"/>
              </a:rPr>
              <a:t>ii </a:t>
            </a:r>
            <a:r>
              <a:rPr lang="ro-RO" sz="1100" dirty="0">
                <a:latin typeface="Montserrat" panose="00000500000000000000" pitchFamily="2" charset="0"/>
              </a:rPr>
              <a:t>ș</a:t>
            </a:r>
            <a:r>
              <a:rPr lang="en-US" sz="1100" dirty="0" err="1">
                <a:latin typeface="Montserrat" panose="00000500000000000000" pitchFamily="2" charset="0"/>
              </a:rPr>
              <a:t>i</a:t>
            </a:r>
            <a:r>
              <a:rPr lang="en-US" sz="1100" dirty="0">
                <a:latin typeface="Montserrat" panose="00000500000000000000" pitchFamily="2" charset="0"/>
              </a:rPr>
              <a:t> </a:t>
            </a:r>
            <a:r>
              <a:rPr lang="en-US" sz="1100" dirty="0" err="1">
                <a:latin typeface="Montserrat" panose="00000500000000000000" pitchFamily="2" charset="0"/>
              </a:rPr>
              <a:t>severit</a:t>
            </a:r>
            <a:r>
              <a:rPr lang="ro-RO" sz="1100" dirty="0">
                <a:latin typeface="Montserrat" panose="00000500000000000000" pitchFamily="2" charset="0"/>
              </a:rPr>
              <a:t>ăț</a:t>
            </a:r>
            <a:r>
              <a:rPr lang="en-US" sz="1100" dirty="0">
                <a:latin typeface="Montserrat" panose="00000500000000000000" pitchFamily="2" charset="0"/>
              </a:rPr>
              <a:t>ii, </a:t>
            </a:r>
            <a:r>
              <a:rPr lang="en-US" sz="1100" dirty="0" err="1">
                <a:latin typeface="Montserrat" panose="00000500000000000000" pitchFamily="2" charset="0"/>
              </a:rPr>
              <a:t>prioritatea</a:t>
            </a:r>
            <a:r>
              <a:rPr lang="en-US" sz="1100" dirty="0">
                <a:latin typeface="Montserrat" panose="00000500000000000000" pitchFamily="2" charset="0"/>
              </a:rPr>
              <a:t> de </a:t>
            </a:r>
            <a:r>
              <a:rPr lang="en-US" sz="1100" dirty="0" err="1">
                <a:latin typeface="Montserrat" panose="00000500000000000000" pitchFamily="2" charset="0"/>
              </a:rPr>
              <a:t>solu</a:t>
            </a:r>
            <a:r>
              <a:rPr lang="ro-RO" sz="1100" dirty="0">
                <a:latin typeface="Montserrat" panose="00000500000000000000" pitchFamily="2" charset="0"/>
              </a:rPr>
              <a:t>ț</a:t>
            </a:r>
            <a:r>
              <a:rPr lang="en-US" sz="1100" dirty="0" err="1">
                <a:latin typeface="Montserrat" panose="00000500000000000000" pitchFamily="2" charset="0"/>
              </a:rPr>
              <a:t>ionare</a:t>
            </a:r>
            <a:r>
              <a:rPr lang="en-US" sz="1100" dirty="0">
                <a:latin typeface="Montserrat" panose="00000500000000000000" pitchFamily="2" charset="0"/>
              </a:rPr>
              <a:t> </a:t>
            </a:r>
            <a:r>
              <a:rPr lang="en-US" sz="1100" dirty="0" err="1">
                <a:latin typeface="Montserrat" panose="00000500000000000000" pitchFamily="2" charset="0"/>
              </a:rPr>
              <a:t>este</a:t>
            </a:r>
            <a:r>
              <a:rPr lang="en-US" sz="1100" dirty="0">
                <a:latin typeface="Montserrat" panose="00000500000000000000" pitchFamily="2" charset="0"/>
              </a:rPr>
              <a:t> </a:t>
            </a:r>
            <a:r>
              <a:rPr lang="ro-RO" sz="1100" dirty="0">
                <a:latin typeface="Montserrat" panose="00000500000000000000" pitchFamily="2" charset="0"/>
              </a:rPr>
              <a:t>redusă</a:t>
            </a:r>
            <a:r>
              <a:rPr lang="en-US" sz="1100" dirty="0">
                <a:latin typeface="Montserrat" panose="00000500000000000000" pitchFamily="2" charset="0"/>
              </a:rPr>
              <a:t>, </a:t>
            </a:r>
            <a:r>
              <a:rPr lang="en-US" sz="1100" dirty="0" err="1">
                <a:latin typeface="Montserrat" panose="00000500000000000000" pitchFamily="2" charset="0"/>
              </a:rPr>
              <a:t>iar</a:t>
            </a:r>
            <a:r>
              <a:rPr lang="en-US" sz="1100" dirty="0">
                <a:latin typeface="Montserrat" panose="00000500000000000000" pitchFamily="2" charset="0"/>
              </a:rPr>
              <a:t> </a:t>
            </a:r>
            <a:r>
              <a:rPr lang="en-US" sz="1100" dirty="0" err="1">
                <a:latin typeface="Montserrat" panose="00000500000000000000" pitchFamily="2" charset="0"/>
              </a:rPr>
              <a:t>severitatea</a:t>
            </a:r>
            <a:r>
              <a:rPr lang="en-US" sz="1100" dirty="0">
                <a:latin typeface="Montserrat" panose="00000500000000000000" pitchFamily="2" charset="0"/>
              </a:rPr>
              <a:t> </a:t>
            </a:r>
            <a:r>
              <a:rPr lang="en-US" sz="1100" dirty="0" err="1">
                <a:latin typeface="Montserrat" panose="00000500000000000000" pitchFamily="2" charset="0"/>
              </a:rPr>
              <a:t>defectului</a:t>
            </a:r>
            <a:r>
              <a:rPr lang="en-US" sz="1100" dirty="0">
                <a:latin typeface="Montserrat" panose="00000500000000000000" pitchFamily="2" charset="0"/>
              </a:rPr>
              <a:t> </a:t>
            </a:r>
            <a:r>
              <a:rPr lang="en-US" sz="1100" dirty="0" err="1">
                <a:latin typeface="Montserrat" panose="00000500000000000000" pitchFamily="2" charset="0"/>
              </a:rPr>
              <a:t>este</a:t>
            </a:r>
            <a:r>
              <a:rPr lang="en-US" sz="1100" dirty="0">
                <a:latin typeface="Montserrat" panose="00000500000000000000" pitchFamily="2" charset="0"/>
              </a:rPr>
              <a:t> minor</a:t>
            </a:r>
            <a:r>
              <a:rPr lang="ro-RO" sz="1100" dirty="0">
                <a:latin typeface="Montserrat" panose="00000500000000000000" pitchFamily="2" charset="0"/>
              </a:rPr>
              <a:t>ă.</a:t>
            </a:r>
            <a:endParaRPr lang="en-US" sz="1100" dirty="0">
              <a:latin typeface="Montserrat" panose="000005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60AC07-5D01-40AD-8ED2-19260B350F8B}"/>
              </a:ext>
            </a:extLst>
          </p:cNvPr>
          <p:cNvSpPr txBox="1"/>
          <p:nvPr/>
        </p:nvSpPr>
        <p:spPr>
          <a:xfrm>
            <a:off x="783066" y="939055"/>
            <a:ext cx="33449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000" b="1" dirty="0">
                <a:solidFill>
                  <a:srgbClr val="92D050"/>
                </a:solidFill>
                <a:latin typeface="Montserrat" panose="00000500000000000000" pitchFamily="2" charset="0"/>
              </a:rPr>
              <a:t>Concluzii</a:t>
            </a:r>
            <a:endParaRPr lang="en-US" sz="2000" b="1" dirty="0">
              <a:solidFill>
                <a:srgbClr val="92D050"/>
              </a:solidFill>
              <a:latin typeface="Montserrat" panose="000005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9449A1-E718-4FCD-94AC-827737CA185D}"/>
              </a:ext>
            </a:extLst>
          </p:cNvPr>
          <p:cNvSpPr txBox="1"/>
          <p:nvPr/>
        </p:nvSpPr>
        <p:spPr>
          <a:xfrm>
            <a:off x="618943" y="5066027"/>
            <a:ext cx="557865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latin typeface="Montserrat" panose="00000500000000000000" pitchFamily="2" charset="0"/>
              </a:rPr>
              <a:t>Dup</a:t>
            </a:r>
            <a:r>
              <a:rPr lang="ro-RO" sz="1100" dirty="0">
                <a:latin typeface="Montserrat" panose="00000500000000000000" pitchFamily="2" charset="0"/>
              </a:rPr>
              <a:t>ă</a:t>
            </a:r>
            <a:r>
              <a:rPr lang="en-US" sz="1100" dirty="0">
                <a:latin typeface="Montserrat" panose="00000500000000000000" pitchFamily="2" charset="0"/>
              </a:rPr>
              <a:t> </a:t>
            </a:r>
            <a:r>
              <a:rPr lang="en-US" sz="1100" dirty="0" err="1">
                <a:latin typeface="Montserrat" panose="00000500000000000000" pitchFamily="2" charset="0"/>
              </a:rPr>
              <a:t>solu</a:t>
            </a:r>
            <a:r>
              <a:rPr lang="ro-RO" sz="1100" dirty="0">
                <a:latin typeface="Montserrat" panose="00000500000000000000" pitchFamily="2" charset="0"/>
              </a:rPr>
              <a:t>ț</a:t>
            </a:r>
            <a:r>
              <a:rPr lang="en-US" sz="1100" dirty="0" err="1">
                <a:latin typeface="Montserrat" panose="00000500000000000000" pitchFamily="2" charset="0"/>
              </a:rPr>
              <a:t>ionarea</a:t>
            </a:r>
            <a:r>
              <a:rPr lang="en-US" sz="1100" dirty="0">
                <a:latin typeface="Montserrat" panose="00000500000000000000" pitchFamily="2" charset="0"/>
              </a:rPr>
              <a:t> </a:t>
            </a:r>
            <a:r>
              <a:rPr lang="en-US" sz="1100" dirty="0" err="1">
                <a:latin typeface="Montserrat" panose="00000500000000000000" pitchFamily="2" charset="0"/>
              </a:rPr>
              <a:t>defectelor</a:t>
            </a:r>
            <a:r>
              <a:rPr lang="en-US" sz="1100" dirty="0">
                <a:latin typeface="Montserrat" panose="00000500000000000000" pitchFamily="2" charset="0"/>
              </a:rPr>
              <a:t> </a:t>
            </a:r>
            <a:r>
              <a:rPr lang="en-US" sz="1100" dirty="0" err="1">
                <a:latin typeface="Montserrat" panose="00000500000000000000" pitchFamily="2" charset="0"/>
              </a:rPr>
              <a:t>identificate</a:t>
            </a:r>
            <a:r>
              <a:rPr lang="en-US" sz="1100" dirty="0">
                <a:latin typeface="Montserrat" panose="00000500000000000000" pitchFamily="2" charset="0"/>
              </a:rPr>
              <a:t> </a:t>
            </a:r>
            <a:r>
              <a:rPr lang="en-US" sz="1100" dirty="0" err="1">
                <a:latin typeface="Montserrat" panose="00000500000000000000" pitchFamily="2" charset="0"/>
              </a:rPr>
              <a:t>prin</a:t>
            </a:r>
            <a:r>
              <a:rPr lang="en-US" sz="1100" dirty="0">
                <a:latin typeface="Montserrat" panose="00000500000000000000" pitchFamily="2" charset="0"/>
              </a:rPr>
              <a:t> </a:t>
            </a:r>
            <a:r>
              <a:rPr lang="en-US" sz="1100" dirty="0" err="1">
                <a:latin typeface="Montserrat" panose="00000500000000000000" pitchFamily="2" charset="0"/>
              </a:rPr>
              <a:t>aceast</a:t>
            </a:r>
            <a:r>
              <a:rPr lang="ro-RO" sz="1100" dirty="0">
                <a:latin typeface="Montserrat" panose="00000500000000000000" pitchFamily="2" charset="0"/>
              </a:rPr>
              <a:t>ă</a:t>
            </a:r>
            <a:r>
              <a:rPr lang="en-US" sz="1100" dirty="0">
                <a:latin typeface="Montserrat" panose="00000500000000000000" pitchFamily="2" charset="0"/>
              </a:rPr>
              <a:t> suit</a:t>
            </a:r>
            <a:r>
              <a:rPr lang="ro-RO" sz="1100" dirty="0">
                <a:latin typeface="Montserrat" panose="00000500000000000000" pitchFamily="2" charset="0"/>
              </a:rPr>
              <a:t>ă</a:t>
            </a:r>
            <a:r>
              <a:rPr lang="en-US" sz="1100" dirty="0">
                <a:latin typeface="Montserrat" panose="00000500000000000000" pitchFamily="2" charset="0"/>
              </a:rPr>
              <a:t> de teste se </a:t>
            </a:r>
            <a:r>
              <a:rPr lang="en-US" sz="1100" dirty="0" err="1">
                <a:latin typeface="Montserrat" panose="00000500000000000000" pitchFamily="2" charset="0"/>
              </a:rPr>
              <a:t>recomand</a:t>
            </a:r>
            <a:r>
              <a:rPr lang="ro-RO" sz="1100" dirty="0">
                <a:latin typeface="Montserrat" panose="00000500000000000000" pitchFamily="2" charset="0"/>
              </a:rPr>
              <a:t>ă</a:t>
            </a:r>
            <a:r>
              <a:rPr lang="en-US" sz="1100" dirty="0">
                <a:latin typeface="Montserrat" panose="00000500000000000000" pitchFamily="2" charset="0"/>
              </a:rPr>
              <a:t> </a:t>
            </a:r>
            <a:r>
              <a:rPr lang="en-US" sz="1100" b="1" dirty="0" err="1">
                <a:latin typeface="Montserrat" panose="00000500000000000000" pitchFamily="2" charset="0"/>
              </a:rPr>
              <a:t>retestarea</a:t>
            </a:r>
            <a:r>
              <a:rPr lang="en-US" sz="1100" dirty="0">
                <a:latin typeface="Montserrat" panose="00000500000000000000" pitchFamily="2" charset="0"/>
              </a:rPr>
              <a:t> cu accent pe </a:t>
            </a:r>
            <a:r>
              <a:rPr lang="ro-RO" sz="1100" dirty="0">
                <a:latin typeface="Montserrat" panose="00000500000000000000" pitchFamily="2" charset="0"/>
              </a:rPr>
              <a:t>funcționalitatea </a:t>
            </a:r>
            <a:r>
              <a:rPr lang="en-US" sz="1100" dirty="0">
                <a:latin typeface="Montserrat" panose="00000500000000000000" pitchFamily="2" charset="0"/>
              </a:rPr>
              <a:t>de </a:t>
            </a:r>
            <a:r>
              <a:rPr lang="ro-RO" sz="1100" dirty="0">
                <a:latin typeface="Montserrat" panose="00000500000000000000" pitchFamily="2" charset="0"/>
              </a:rPr>
              <a:t>creare cont.</a:t>
            </a:r>
            <a:endParaRPr lang="en-US" sz="1100" dirty="0">
              <a:latin typeface="Montserrat" panose="00000500000000000000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0D8FEFE-E9AE-4EB2-8B46-D1357B0294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3569" y="2077108"/>
            <a:ext cx="5477520" cy="31179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FCF0F8B-9820-4646-87AB-BFD8F203E7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5170" y="5228296"/>
            <a:ext cx="3608998" cy="1629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833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EC5C6-B71A-4D2E-ACEC-D9529B956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Partea</a:t>
            </a:r>
            <a:r>
              <a:rPr lang="en-US" dirty="0"/>
              <a:t> </a:t>
            </a:r>
            <a:r>
              <a:rPr lang="en-US" dirty="0" err="1"/>
              <a:t>teoretică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1C6153-AFB5-4D86-BB6B-9F5B868861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81665" y="2687592"/>
            <a:ext cx="3755379" cy="2283823"/>
          </a:xfrm>
        </p:spPr>
        <p:txBody>
          <a:bodyPr/>
          <a:lstStyle/>
          <a:p>
            <a:pPr algn="ctr"/>
            <a:r>
              <a:rPr lang="en-US" b="1" dirty="0" err="1">
                <a:latin typeface="Montserrat" panose="00000500000000000000" pitchFamily="2" charset="0"/>
              </a:rPr>
              <a:t>Termeni</a:t>
            </a:r>
            <a:r>
              <a:rPr lang="en-US" b="1" dirty="0">
                <a:latin typeface="Montserrat" panose="00000500000000000000" pitchFamily="2" charset="0"/>
              </a:rPr>
              <a:t> </a:t>
            </a:r>
            <a:r>
              <a:rPr lang="ro-RO" b="1" dirty="0">
                <a:latin typeface="Montserrat" panose="00000500000000000000" pitchFamily="2" charset="0"/>
              </a:rPr>
              <a:t>ș</a:t>
            </a:r>
            <a:r>
              <a:rPr lang="en-US" b="1" dirty="0" err="1">
                <a:latin typeface="Montserrat" panose="00000500000000000000" pitchFamily="2" charset="0"/>
              </a:rPr>
              <a:t>i</a:t>
            </a:r>
            <a:r>
              <a:rPr lang="en-US" b="1" dirty="0">
                <a:latin typeface="Montserrat" panose="00000500000000000000" pitchFamily="2" charset="0"/>
              </a:rPr>
              <a:t> </a:t>
            </a:r>
            <a:r>
              <a:rPr lang="en-US" b="1" dirty="0" err="1">
                <a:latin typeface="Montserrat" panose="00000500000000000000" pitchFamily="2" charset="0"/>
              </a:rPr>
              <a:t>defini</a:t>
            </a:r>
            <a:r>
              <a:rPr lang="ro-RO" b="1" dirty="0">
                <a:latin typeface="Montserrat" panose="00000500000000000000" pitchFamily="2" charset="0"/>
              </a:rPr>
              <a:t>ț</a:t>
            </a:r>
            <a:r>
              <a:rPr lang="en-US" b="1" dirty="0">
                <a:latin typeface="Montserrat" panose="00000500000000000000" pitchFamily="2" charset="0"/>
              </a:rPr>
              <a:t>ii</a:t>
            </a:r>
          </a:p>
        </p:txBody>
      </p:sp>
    </p:spTree>
    <p:extLst>
      <p:ext uri="{BB962C8B-B14F-4D97-AF65-F5344CB8AC3E}">
        <p14:creationId xmlns:p14="http://schemas.microsoft.com/office/powerpoint/2010/main" val="31365816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5F104CC7-F3CA-4897-8E9D-369BB462A1D9}"/>
              </a:ext>
            </a:extLst>
          </p:cNvPr>
          <p:cNvSpPr txBox="1">
            <a:spLocks/>
          </p:cNvSpPr>
          <p:nvPr/>
        </p:nvSpPr>
        <p:spPr>
          <a:xfrm>
            <a:off x="545284" y="671118"/>
            <a:ext cx="11160136" cy="5989741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1200" b="1" dirty="0">
                <a:solidFill>
                  <a:schemeClr val="bg1"/>
                </a:solidFill>
                <a:latin typeface="Montserrat" panose="00000500000000000000" pitchFamily="2" charset="0"/>
              </a:rPr>
              <a:t>Requirements (cerin</a:t>
            </a:r>
            <a:r>
              <a:rPr lang="ro-RO" sz="1200" b="1" dirty="0">
                <a:solidFill>
                  <a:schemeClr val="bg1"/>
                </a:solidFill>
                <a:latin typeface="Montserrat" panose="00000500000000000000" pitchFamily="2" charset="0"/>
              </a:rPr>
              <a:t>ț</a:t>
            </a:r>
            <a:r>
              <a:rPr lang="en-US" sz="1200" b="1" dirty="0">
                <a:solidFill>
                  <a:schemeClr val="bg1"/>
                </a:solidFill>
                <a:latin typeface="Montserrat" panose="00000500000000000000" pitchFamily="2" charset="0"/>
              </a:rPr>
              <a:t>e de business)</a:t>
            </a:r>
            <a:r>
              <a:rPr lang="en-US" sz="1200" dirty="0">
                <a:solidFill>
                  <a:schemeClr val="bg1"/>
                </a:solidFill>
                <a:latin typeface="Montserrat" panose="00000500000000000000" pitchFamily="2" charset="0"/>
              </a:rPr>
              <a:t>  sunt cerin</a:t>
            </a:r>
            <a:r>
              <a:rPr lang="ro-RO" sz="1200" dirty="0">
                <a:solidFill>
                  <a:schemeClr val="bg1"/>
                </a:solidFill>
                <a:latin typeface="Montserrat" panose="00000500000000000000" pitchFamily="2" charset="0"/>
              </a:rPr>
              <a:t>ț</a:t>
            </a:r>
            <a:r>
              <a:rPr lang="en-US" sz="1200" dirty="0" err="1">
                <a:solidFill>
                  <a:schemeClr val="bg1"/>
                </a:solidFill>
                <a:latin typeface="Montserrat" panose="00000500000000000000" pitchFamily="2" charset="0"/>
              </a:rPr>
              <a:t>ele</a:t>
            </a:r>
            <a:r>
              <a:rPr lang="en-US" sz="12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ro-RO" sz="1200" dirty="0">
                <a:solidFill>
                  <a:schemeClr val="bg1"/>
                </a:solidFill>
                <a:latin typeface="Montserrat" panose="00000500000000000000" pitchFamily="2" charset="0"/>
              </a:rPr>
              <a:t>ș</a:t>
            </a:r>
            <a:r>
              <a:rPr lang="en-US" sz="1200" dirty="0" err="1">
                <a:solidFill>
                  <a:schemeClr val="bg1"/>
                </a:solidFill>
                <a:latin typeface="Montserrat" panose="00000500000000000000" pitchFamily="2" charset="0"/>
              </a:rPr>
              <a:t>i</a:t>
            </a:r>
            <a:r>
              <a:rPr lang="en-US" sz="12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Montserrat" panose="00000500000000000000" pitchFamily="2" charset="0"/>
              </a:rPr>
              <a:t>specifica</a:t>
            </a:r>
            <a:r>
              <a:rPr lang="ro-RO" sz="1200" dirty="0">
                <a:solidFill>
                  <a:schemeClr val="bg1"/>
                </a:solidFill>
                <a:latin typeface="Montserrat" panose="00000500000000000000" pitchFamily="2" charset="0"/>
              </a:rPr>
              <a:t>ț</a:t>
            </a:r>
            <a:r>
              <a:rPr lang="en-US" sz="1200" dirty="0" err="1">
                <a:solidFill>
                  <a:schemeClr val="bg1"/>
                </a:solidFill>
                <a:latin typeface="Montserrat" panose="00000500000000000000" pitchFamily="2" charset="0"/>
              </a:rPr>
              <a:t>iile</a:t>
            </a:r>
            <a:r>
              <a:rPr lang="en-US" sz="12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Montserrat" panose="00000500000000000000" pitchFamily="2" charset="0"/>
              </a:rPr>
              <a:t>clientului</a:t>
            </a:r>
            <a:r>
              <a:rPr lang="en-US" sz="12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Montserrat" panose="00000500000000000000" pitchFamily="2" charset="0"/>
              </a:rPr>
              <a:t>ce</a:t>
            </a:r>
            <a:r>
              <a:rPr lang="en-US" sz="12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Montserrat" panose="00000500000000000000" pitchFamily="2" charset="0"/>
              </a:rPr>
              <a:t>descriu</a:t>
            </a:r>
            <a:r>
              <a:rPr lang="en-US" sz="12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Montserrat" panose="00000500000000000000" pitchFamily="2" charset="0"/>
              </a:rPr>
              <a:t>func</a:t>
            </a:r>
            <a:r>
              <a:rPr lang="ro-RO" sz="1200" dirty="0">
                <a:solidFill>
                  <a:schemeClr val="bg1"/>
                </a:solidFill>
                <a:latin typeface="Montserrat" panose="00000500000000000000" pitchFamily="2" charset="0"/>
              </a:rPr>
              <a:t>ț</a:t>
            </a:r>
            <a:r>
              <a:rPr lang="en-US" sz="1200" dirty="0" err="1">
                <a:solidFill>
                  <a:schemeClr val="bg1"/>
                </a:solidFill>
                <a:latin typeface="Montserrat" panose="00000500000000000000" pitchFamily="2" charset="0"/>
              </a:rPr>
              <a:t>ionalit</a:t>
            </a:r>
            <a:r>
              <a:rPr lang="ro-RO" sz="1200" dirty="0">
                <a:solidFill>
                  <a:schemeClr val="bg1"/>
                </a:solidFill>
                <a:latin typeface="Montserrat" panose="00000500000000000000" pitchFamily="2" charset="0"/>
              </a:rPr>
              <a:t>ăț</a:t>
            </a:r>
            <a:r>
              <a:rPr lang="en-US" sz="1200" dirty="0" err="1">
                <a:solidFill>
                  <a:schemeClr val="bg1"/>
                </a:solidFill>
                <a:latin typeface="Montserrat" panose="00000500000000000000" pitchFamily="2" charset="0"/>
              </a:rPr>
              <a:t>ile</a:t>
            </a:r>
            <a:r>
              <a:rPr lang="en-US" sz="12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Montserrat" panose="00000500000000000000" pitchFamily="2" charset="0"/>
              </a:rPr>
              <a:t>produsului</a:t>
            </a:r>
            <a:r>
              <a:rPr lang="en-US" sz="12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Montserrat" panose="00000500000000000000" pitchFamily="2" charset="0"/>
              </a:rPr>
              <a:t>ce</a:t>
            </a:r>
            <a:r>
              <a:rPr lang="en-US" sz="12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Montserrat" panose="00000500000000000000" pitchFamily="2" charset="0"/>
              </a:rPr>
              <a:t>urmeaz</a:t>
            </a:r>
            <a:r>
              <a:rPr lang="ro-RO" sz="1200" dirty="0">
                <a:solidFill>
                  <a:schemeClr val="bg1"/>
                </a:solidFill>
                <a:latin typeface="Montserrat" panose="00000500000000000000" pitchFamily="2" charset="0"/>
              </a:rPr>
              <a:t>ă</a:t>
            </a:r>
            <a:r>
              <a:rPr lang="en-US" sz="1200" dirty="0">
                <a:solidFill>
                  <a:schemeClr val="bg1"/>
                </a:solidFill>
                <a:latin typeface="Montserrat" panose="00000500000000000000" pitchFamily="2" charset="0"/>
              </a:rPr>
              <a:t> a fi </a:t>
            </a:r>
            <a:r>
              <a:rPr lang="en-US" sz="1200" dirty="0" err="1">
                <a:solidFill>
                  <a:schemeClr val="bg1"/>
                </a:solidFill>
                <a:latin typeface="Montserrat" panose="00000500000000000000" pitchFamily="2" charset="0"/>
              </a:rPr>
              <a:t>dezvoltat</a:t>
            </a:r>
            <a:r>
              <a:rPr lang="en-US" sz="1200" dirty="0">
                <a:solidFill>
                  <a:schemeClr val="bg1"/>
                </a:solidFill>
                <a:latin typeface="Montserrat" panose="00000500000000000000" pitchFamily="2" charset="0"/>
              </a:rPr>
              <a:t>.</a:t>
            </a:r>
            <a:endParaRPr lang="en-US" sz="1200" b="1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pPr algn="just"/>
            <a:r>
              <a:rPr lang="en-US" sz="1200" b="1" dirty="0">
                <a:solidFill>
                  <a:schemeClr val="bg1"/>
                </a:solidFill>
                <a:latin typeface="Montserrat" panose="00000500000000000000" pitchFamily="2" charset="0"/>
              </a:rPr>
              <a:t>Test condition (</a:t>
            </a:r>
            <a:r>
              <a:rPr lang="en-US" sz="1200" b="1" dirty="0" err="1">
                <a:solidFill>
                  <a:schemeClr val="bg1"/>
                </a:solidFill>
                <a:latin typeface="Montserrat" panose="00000500000000000000" pitchFamily="2" charset="0"/>
              </a:rPr>
              <a:t>condi</a:t>
            </a:r>
            <a:r>
              <a:rPr lang="ro-RO" sz="1200" b="1" dirty="0">
                <a:solidFill>
                  <a:schemeClr val="bg1"/>
                </a:solidFill>
                <a:latin typeface="Montserrat" panose="00000500000000000000" pitchFamily="2" charset="0"/>
              </a:rPr>
              <a:t>ț</a:t>
            </a:r>
            <a:r>
              <a:rPr lang="en-US" sz="1200" b="1" dirty="0" err="1">
                <a:solidFill>
                  <a:schemeClr val="bg1"/>
                </a:solidFill>
                <a:latin typeface="Montserrat" panose="00000500000000000000" pitchFamily="2" charset="0"/>
              </a:rPr>
              <a:t>ie</a:t>
            </a:r>
            <a:r>
              <a:rPr lang="en-US" sz="1200" b="1" dirty="0">
                <a:solidFill>
                  <a:schemeClr val="bg1"/>
                </a:solidFill>
                <a:latin typeface="Montserrat" panose="00000500000000000000" pitchFamily="2" charset="0"/>
              </a:rPr>
              <a:t> de </a:t>
            </a:r>
            <a:r>
              <a:rPr lang="en-US" sz="1200" b="1" dirty="0" err="1">
                <a:solidFill>
                  <a:schemeClr val="bg1"/>
                </a:solidFill>
                <a:latin typeface="Montserrat" panose="00000500000000000000" pitchFamily="2" charset="0"/>
              </a:rPr>
              <a:t>testare</a:t>
            </a:r>
            <a:r>
              <a:rPr lang="en-US" sz="1200" b="1" dirty="0">
                <a:solidFill>
                  <a:schemeClr val="bg1"/>
                </a:solidFill>
                <a:latin typeface="Montserrat" panose="00000500000000000000" pitchFamily="2" charset="0"/>
              </a:rPr>
              <a:t>) </a:t>
            </a:r>
            <a:r>
              <a:rPr lang="en-US" sz="1200" dirty="0" err="1">
                <a:solidFill>
                  <a:schemeClr val="bg1"/>
                </a:solidFill>
                <a:latin typeface="Montserrat" panose="00000500000000000000" pitchFamily="2" charset="0"/>
              </a:rPr>
              <a:t>este</a:t>
            </a:r>
            <a:r>
              <a:rPr lang="en-US" sz="12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Montserrat" panose="00000500000000000000" pitchFamily="2" charset="0"/>
              </a:rPr>
              <a:t>specificația</a:t>
            </a:r>
            <a:r>
              <a:rPr lang="en-US" sz="1200" dirty="0">
                <a:solidFill>
                  <a:schemeClr val="bg1"/>
                </a:solidFill>
                <a:latin typeface="Montserrat" panose="00000500000000000000" pitchFamily="2" charset="0"/>
              </a:rPr>
              <a:t> pe care un tester </a:t>
            </a:r>
            <a:r>
              <a:rPr lang="en-US" sz="1200" dirty="0" err="1">
                <a:solidFill>
                  <a:schemeClr val="bg1"/>
                </a:solidFill>
                <a:latin typeface="Montserrat" panose="00000500000000000000" pitchFamily="2" charset="0"/>
              </a:rPr>
              <a:t>trebuie</a:t>
            </a:r>
            <a:r>
              <a:rPr lang="en-US" sz="12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Montserrat" panose="00000500000000000000" pitchFamily="2" charset="0"/>
              </a:rPr>
              <a:t>să</a:t>
            </a:r>
            <a:r>
              <a:rPr lang="en-US" sz="1200" dirty="0">
                <a:solidFill>
                  <a:schemeClr val="bg1"/>
                </a:solidFill>
                <a:latin typeface="Montserrat" panose="00000500000000000000" pitchFamily="2" charset="0"/>
              </a:rPr>
              <a:t> o </a:t>
            </a:r>
            <a:r>
              <a:rPr lang="en-US" sz="1200" dirty="0" err="1">
                <a:solidFill>
                  <a:schemeClr val="bg1"/>
                </a:solidFill>
                <a:latin typeface="Montserrat" panose="00000500000000000000" pitchFamily="2" charset="0"/>
              </a:rPr>
              <a:t>respecte</a:t>
            </a:r>
            <a:r>
              <a:rPr lang="en-US" sz="12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Montserrat" panose="00000500000000000000" pitchFamily="2" charset="0"/>
              </a:rPr>
              <a:t>pentru</a:t>
            </a:r>
            <a:r>
              <a:rPr lang="en-US" sz="12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Montserrat" panose="00000500000000000000" pitchFamily="2" charset="0"/>
              </a:rPr>
              <a:t>testarea</a:t>
            </a:r>
            <a:r>
              <a:rPr lang="en-US" sz="12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Montserrat" panose="00000500000000000000" pitchFamily="2" charset="0"/>
              </a:rPr>
              <a:t>unei</a:t>
            </a:r>
            <a:r>
              <a:rPr lang="en-US" sz="12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Montserrat" panose="00000500000000000000" pitchFamily="2" charset="0"/>
              </a:rPr>
              <a:t>aplicații</a:t>
            </a:r>
            <a:r>
              <a:rPr lang="en-US" sz="1200" dirty="0">
                <a:solidFill>
                  <a:schemeClr val="bg1"/>
                </a:solidFill>
                <a:latin typeface="Montserrat" panose="00000500000000000000" pitchFamily="2" charset="0"/>
              </a:rPr>
              <a:t> software. </a:t>
            </a:r>
            <a:r>
              <a:rPr lang="en-US" sz="1200" dirty="0" err="1">
                <a:solidFill>
                  <a:schemeClr val="bg1"/>
                </a:solidFill>
                <a:latin typeface="Montserrat" panose="00000500000000000000" pitchFamily="2" charset="0"/>
              </a:rPr>
              <a:t>Condiția</a:t>
            </a:r>
            <a:r>
              <a:rPr lang="en-US" sz="1200" dirty="0">
                <a:solidFill>
                  <a:schemeClr val="bg1"/>
                </a:solidFill>
                <a:latin typeface="Montserrat" panose="00000500000000000000" pitchFamily="2" charset="0"/>
              </a:rPr>
              <a:t> de </a:t>
            </a:r>
            <a:r>
              <a:rPr lang="en-US" sz="1200" dirty="0" err="1">
                <a:solidFill>
                  <a:schemeClr val="bg1"/>
                </a:solidFill>
                <a:latin typeface="Montserrat" panose="00000500000000000000" pitchFamily="2" charset="0"/>
              </a:rPr>
              <a:t>testare</a:t>
            </a:r>
            <a:r>
              <a:rPr lang="en-US" sz="12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Montserrat" panose="00000500000000000000" pitchFamily="2" charset="0"/>
              </a:rPr>
              <a:t>este</a:t>
            </a:r>
            <a:r>
              <a:rPr lang="en-US" sz="1200" dirty="0">
                <a:solidFill>
                  <a:schemeClr val="bg1"/>
                </a:solidFill>
                <a:latin typeface="Montserrat" panose="00000500000000000000" pitchFamily="2" charset="0"/>
              </a:rPr>
              <a:t> un set specific de </a:t>
            </a:r>
            <a:r>
              <a:rPr lang="en-US" sz="1200" dirty="0" err="1">
                <a:solidFill>
                  <a:schemeClr val="bg1"/>
                </a:solidFill>
                <a:latin typeface="Montserrat" panose="00000500000000000000" pitchFamily="2" charset="0"/>
              </a:rPr>
              <a:t>constrângeri</a:t>
            </a:r>
            <a:r>
              <a:rPr lang="en-US" sz="1200" dirty="0">
                <a:solidFill>
                  <a:schemeClr val="bg1"/>
                </a:solidFill>
                <a:latin typeface="Montserrat" panose="00000500000000000000" pitchFamily="2" charset="0"/>
              </a:rPr>
              <a:t> care </a:t>
            </a:r>
            <a:r>
              <a:rPr lang="en-US" sz="1200" dirty="0" err="1">
                <a:solidFill>
                  <a:schemeClr val="bg1"/>
                </a:solidFill>
                <a:latin typeface="Montserrat" panose="00000500000000000000" pitchFamily="2" charset="0"/>
              </a:rPr>
              <a:t>poate</a:t>
            </a:r>
            <a:r>
              <a:rPr lang="en-US" sz="12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Montserrat" panose="00000500000000000000" pitchFamily="2" charset="0"/>
              </a:rPr>
              <a:t>conține</a:t>
            </a:r>
            <a:r>
              <a:rPr lang="en-US" sz="12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Montserrat" panose="00000500000000000000" pitchFamily="2" charset="0"/>
              </a:rPr>
              <a:t>funcționalități</a:t>
            </a:r>
            <a:r>
              <a:rPr lang="en-US" sz="1200" dirty="0">
                <a:solidFill>
                  <a:schemeClr val="bg1"/>
                </a:solidFill>
                <a:latin typeface="Montserrat" panose="00000500000000000000" pitchFamily="2" charset="0"/>
              </a:rPr>
              <a:t> cum </a:t>
            </a:r>
            <a:r>
              <a:rPr lang="en-US" sz="1200" dirty="0" err="1">
                <a:solidFill>
                  <a:schemeClr val="bg1"/>
                </a:solidFill>
                <a:latin typeface="Montserrat" panose="00000500000000000000" pitchFamily="2" charset="0"/>
              </a:rPr>
              <a:t>ar</a:t>
            </a:r>
            <a:r>
              <a:rPr lang="en-US" sz="1200" dirty="0">
                <a:solidFill>
                  <a:schemeClr val="bg1"/>
                </a:solidFill>
                <a:latin typeface="Montserrat" panose="00000500000000000000" pitchFamily="2" charset="0"/>
              </a:rPr>
              <a:t> fi </a:t>
            </a:r>
            <a:r>
              <a:rPr lang="en-US" sz="1200" dirty="0" err="1">
                <a:solidFill>
                  <a:schemeClr val="bg1"/>
                </a:solidFill>
                <a:latin typeface="Montserrat" panose="00000500000000000000" pitchFamily="2" charset="0"/>
              </a:rPr>
              <a:t>tranzacții</a:t>
            </a:r>
            <a:r>
              <a:rPr lang="en-US" sz="1200" dirty="0">
                <a:solidFill>
                  <a:schemeClr val="bg1"/>
                </a:solidFill>
                <a:latin typeface="Montserrat" panose="00000500000000000000" pitchFamily="2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Montserrat" panose="00000500000000000000" pitchFamily="2" charset="0"/>
              </a:rPr>
              <a:t>funcții</a:t>
            </a:r>
            <a:r>
              <a:rPr lang="en-US" sz="12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Montserrat" panose="00000500000000000000" pitchFamily="2" charset="0"/>
              </a:rPr>
              <a:t>sau</a:t>
            </a:r>
            <a:r>
              <a:rPr lang="en-US" sz="12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Montserrat" panose="00000500000000000000" pitchFamily="2" charset="0"/>
              </a:rPr>
              <a:t>elemente</a:t>
            </a:r>
            <a:r>
              <a:rPr lang="en-US" sz="12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Montserrat" panose="00000500000000000000" pitchFamily="2" charset="0"/>
              </a:rPr>
              <a:t>structurale</a:t>
            </a:r>
            <a:r>
              <a:rPr lang="en-US" sz="12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Montserrat" panose="00000500000000000000" pitchFamily="2" charset="0"/>
              </a:rPr>
              <a:t>pentru</a:t>
            </a:r>
            <a:r>
              <a:rPr lang="en-US" sz="12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Montserrat" panose="00000500000000000000" pitchFamily="2" charset="0"/>
              </a:rPr>
              <a:t>cazuri</a:t>
            </a:r>
            <a:r>
              <a:rPr lang="en-US" sz="1200" dirty="0">
                <a:solidFill>
                  <a:schemeClr val="bg1"/>
                </a:solidFill>
                <a:latin typeface="Montserrat" panose="00000500000000000000" pitchFamily="2" charset="0"/>
              </a:rPr>
              <a:t> de </a:t>
            </a:r>
            <a:r>
              <a:rPr lang="en-US" sz="1200" dirty="0" err="1">
                <a:solidFill>
                  <a:schemeClr val="bg1"/>
                </a:solidFill>
                <a:latin typeface="Montserrat" panose="00000500000000000000" pitchFamily="2" charset="0"/>
              </a:rPr>
              <a:t>testare</a:t>
            </a:r>
            <a:r>
              <a:rPr lang="en-US" sz="12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Montserrat" panose="00000500000000000000" pitchFamily="2" charset="0"/>
              </a:rPr>
              <a:t>pentru</a:t>
            </a:r>
            <a:r>
              <a:rPr lang="en-US" sz="1200" dirty="0">
                <a:solidFill>
                  <a:schemeClr val="bg1"/>
                </a:solidFill>
                <a:latin typeface="Montserrat" panose="00000500000000000000" pitchFamily="2" charset="0"/>
              </a:rPr>
              <a:t> care se </a:t>
            </a:r>
            <a:r>
              <a:rPr lang="ro-RO" sz="1200" dirty="0">
                <a:solidFill>
                  <a:schemeClr val="bg1"/>
                </a:solidFill>
                <a:latin typeface="Montserrat" panose="00000500000000000000" pitchFamily="2" charset="0"/>
              </a:rPr>
              <a:t>î</a:t>
            </a:r>
            <a:r>
              <a:rPr lang="en-US" sz="1200" dirty="0" err="1">
                <a:solidFill>
                  <a:schemeClr val="bg1"/>
                </a:solidFill>
                <a:latin typeface="Montserrat" panose="00000500000000000000" pitchFamily="2" charset="0"/>
              </a:rPr>
              <a:t>ntocmesc</a:t>
            </a:r>
            <a:r>
              <a:rPr lang="en-US" sz="1200" dirty="0">
                <a:solidFill>
                  <a:schemeClr val="bg1"/>
                </a:solidFill>
                <a:latin typeface="Montserrat" panose="00000500000000000000" pitchFamily="2" charset="0"/>
              </a:rPr>
              <a:t> test case-</a:t>
            </a:r>
            <a:r>
              <a:rPr lang="en-US" sz="1200" dirty="0" err="1">
                <a:solidFill>
                  <a:schemeClr val="bg1"/>
                </a:solidFill>
                <a:latin typeface="Montserrat" panose="00000500000000000000" pitchFamily="2" charset="0"/>
              </a:rPr>
              <a:t>uri</a:t>
            </a:r>
            <a:r>
              <a:rPr lang="en-US" sz="12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Montserrat" panose="00000500000000000000" pitchFamily="2" charset="0"/>
              </a:rPr>
              <a:t>individuale</a:t>
            </a:r>
            <a:r>
              <a:rPr lang="en-US" sz="1200" dirty="0">
                <a:solidFill>
                  <a:schemeClr val="bg1"/>
                </a:solidFill>
                <a:latin typeface="Montserrat" panose="00000500000000000000" pitchFamily="2" charset="0"/>
              </a:rPr>
              <a:t>.</a:t>
            </a:r>
            <a:endParaRPr lang="ro-RO" sz="1200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pPr marL="0" indent="0" algn="just">
              <a:buNone/>
            </a:pPr>
            <a:endParaRPr lang="en-US" sz="1200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pPr algn="just"/>
            <a:r>
              <a:rPr lang="en-US" sz="1200" b="1" dirty="0">
                <a:solidFill>
                  <a:schemeClr val="tx1"/>
                </a:solidFill>
                <a:latin typeface="Montserrat" panose="00000500000000000000" pitchFamily="2" charset="0"/>
              </a:rPr>
              <a:t>Test case (</a:t>
            </a:r>
            <a:r>
              <a:rPr lang="en-US" sz="1200" b="1" dirty="0" err="1">
                <a:solidFill>
                  <a:schemeClr val="tx1"/>
                </a:solidFill>
                <a:latin typeface="Montserrat" panose="00000500000000000000" pitchFamily="2" charset="0"/>
              </a:rPr>
              <a:t>cazuri</a:t>
            </a:r>
            <a:r>
              <a:rPr lang="en-US" sz="1200" b="1" dirty="0">
                <a:solidFill>
                  <a:schemeClr val="tx1"/>
                </a:solidFill>
                <a:latin typeface="Montserrat" panose="00000500000000000000" pitchFamily="2" charset="0"/>
              </a:rPr>
              <a:t> de </a:t>
            </a:r>
            <a:r>
              <a:rPr lang="en-US" sz="1200" b="1" dirty="0" err="1">
                <a:solidFill>
                  <a:schemeClr val="tx1"/>
                </a:solidFill>
                <a:latin typeface="Montserrat" panose="00000500000000000000" pitchFamily="2" charset="0"/>
              </a:rPr>
              <a:t>testare</a:t>
            </a:r>
            <a:r>
              <a:rPr lang="en-US" sz="1200" b="1" dirty="0">
                <a:solidFill>
                  <a:schemeClr val="tx1"/>
                </a:solidFill>
                <a:latin typeface="Montserrat" panose="00000500000000000000" pitchFamily="2" charset="0"/>
              </a:rPr>
              <a:t>) </a:t>
            </a:r>
            <a:r>
              <a:rPr lang="en-US" sz="1200" dirty="0">
                <a:solidFill>
                  <a:schemeClr val="tx1"/>
                </a:solidFill>
                <a:latin typeface="Montserrat" panose="00000500000000000000" pitchFamily="2" charset="0"/>
              </a:rPr>
              <a:t>sunt un set de ac</a:t>
            </a:r>
            <a:r>
              <a:rPr lang="ro-RO" sz="1200" dirty="0">
                <a:solidFill>
                  <a:schemeClr val="tx1"/>
                </a:solidFill>
                <a:latin typeface="Montserrat" panose="00000500000000000000" pitchFamily="2" charset="0"/>
              </a:rPr>
              <a:t>ț</a:t>
            </a:r>
            <a:r>
              <a:rPr lang="en-US" sz="1200" dirty="0" err="1">
                <a:solidFill>
                  <a:schemeClr val="tx1"/>
                </a:solidFill>
                <a:latin typeface="Montserrat" panose="00000500000000000000" pitchFamily="2" charset="0"/>
              </a:rPr>
              <a:t>iuni</a:t>
            </a:r>
            <a:r>
              <a:rPr lang="en-US" sz="1200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Montserrat" panose="00000500000000000000" pitchFamily="2" charset="0"/>
              </a:rPr>
              <a:t>ce</a:t>
            </a:r>
            <a:r>
              <a:rPr lang="en-US" sz="1200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Montserrat" panose="00000500000000000000" pitchFamily="2" charset="0"/>
              </a:rPr>
              <a:t>trebuie</a:t>
            </a:r>
            <a:r>
              <a:rPr lang="en-US" sz="1200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Montserrat" panose="00000500000000000000" pitchFamily="2" charset="0"/>
              </a:rPr>
              <a:t>executate</a:t>
            </a:r>
            <a:r>
              <a:rPr lang="en-US" sz="1200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Montserrat" panose="00000500000000000000" pitchFamily="2" charset="0"/>
              </a:rPr>
              <a:t>pentru</a:t>
            </a:r>
            <a:r>
              <a:rPr lang="en-US" sz="1200" dirty="0">
                <a:solidFill>
                  <a:schemeClr val="tx1"/>
                </a:solidFill>
                <a:latin typeface="Montserrat" panose="00000500000000000000" pitchFamily="2" charset="0"/>
              </a:rPr>
              <a:t> a </a:t>
            </a:r>
            <a:r>
              <a:rPr lang="en-US" sz="1200" dirty="0" err="1">
                <a:solidFill>
                  <a:schemeClr val="tx1"/>
                </a:solidFill>
                <a:latin typeface="Montserrat" panose="00000500000000000000" pitchFamily="2" charset="0"/>
              </a:rPr>
              <a:t>verifica</a:t>
            </a:r>
            <a:r>
              <a:rPr lang="en-US" sz="1200" dirty="0">
                <a:solidFill>
                  <a:schemeClr val="tx1"/>
                </a:solidFill>
                <a:latin typeface="Montserrat" panose="00000500000000000000" pitchFamily="2" charset="0"/>
              </a:rPr>
              <a:t> o </a:t>
            </a:r>
            <a:r>
              <a:rPr lang="en-US" sz="1200" dirty="0" err="1">
                <a:solidFill>
                  <a:schemeClr val="tx1"/>
                </a:solidFill>
                <a:latin typeface="Montserrat" panose="00000500000000000000" pitchFamily="2" charset="0"/>
              </a:rPr>
              <a:t>caracteristic</a:t>
            </a:r>
            <a:r>
              <a:rPr lang="ro-RO" sz="1200" dirty="0">
                <a:solidFill>
                  <a:schemeClr val="tx1"/>
                </a:solidFill>
                <a:latin typeface="Montserrat" panose="00000500000000000000" pitchFamily="2" charset="0"/>
              </a:rPr>
              <a:t>ă</a:t>
            </a:r>
            <a:r>
              <a:rPr lang="en-US" sz="1200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Montserrat" panose="00000500000000000000" pitchFamily="2" charset="0"/>
              </a:rPr>
              <a:t>sau</a:t>
            </a:r>
            <a:r>
              <a:rPr lang="en-US" sz="1200" dirty="0">
                <a:solidFill>
                  <a:schemeClr val="tx1"/>
                </a:solidFill>
                <a:latin typeface="Montserrat" panose="00000500000000000000" pitchFamily="2" charset="0"/>
              </a:rPr>
              <a:t> o </a:t>
            </a:r>
            <a:r>
              <a:rPr lang="en-US" sz="1200" dirty="0" err="1">
                <a:solidFill>
                  <a:schemeClr val="tx1"/>
                </a:solidFill>
                <a:latin typeface="Montserrat" panose="00000500000000000000" pitchFamily="2" charset="0"/>
              </a:rPr>
              <a:t>func</a:t>
            </a:r>
            <a:r>
              <a:rPr lang="ro-RO" sz="1200" dirty="0">
                <a:solidFill>
                  <a:schemeClr val="tx1"/>
                </a:solidFill>
                <a:latin typeface="Montserrat" panose="00000500000000000000" pitchFamily="2" charset="0"/>
              </a:rPr>
              <a:t>ț</a:t>
            </a:r>
            <a:r>
              <a:rPr lang="en-US" sz="1200" dirty="0" err="1">
                <a:solidFill>
                  <a:schemeClr val="tx1"/>
                </a:solidFill>
                <a:latin typeface="Montserrat" panose="00000500000000000000" pitchFamily="2" charset="0"/>
              </a:rPr>
              <a:t>ionalitate</a:t>
            </a:r>
            <a:r>
              <a:rPr lang="en-US" sz="1200" dirty="0">
                <a:solidFill>
                  <a:schemeClr val="tx1"/>
                </a:solidFill>
                <a:latin typeface="Montserrat" panose="00000500000000000000" pitchFamily="2" charset="0"/>
              </a:rPr>
              <a:t> a </a:t>
            </a:r>
            <a:r>
              <a:rPr lang="en-US" sz="1200" dirty="0" err="1">
                <a:solidFill>
                  <a:schemeClr val="tx1"/>
                </a:solidFill>
                <a:latin typeface="Montserrat" panose="00000500000000000000" pitchFamily="2" charset="0"/>
              </a:rPr>
              <a:t>produsului</a:t>
            </a:r>
            <a:r>
              <a:rPr lang="en-US" sz="1200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Montserrat" panose="00000500000000000000" pitchFamily="2" charset="0"/>
              </a:rPr>
              <a:t>testat</a:t>
            </a:r>
            <a:r>
              <a:rPr lang="en-US" sz="1200" dirty="0">
                <a:solidFill>
                  <a:schemeClr val="tx1"/>
                </a:solidFill>
                <a:latin typeface="Montserrat" panose="00000500000000000000" pitchFamily="2" charset="0"/>
              </a:rPr>
              <a:t>. </a:t>
            </a:r>
            <a:r>
              <a:rPr lang="en-US" sz="1200" dirty="0" err="1">
                <a:solidFill>
                  <a:schemeClr val="tx1"/>
                </a:solidFill>
                <a:latin typeface="Montserrat" panose="00000500000000000000" pitchFamily="2" charset="0"/>
              </a:rPr>
              <a:t>Elementele</a:t>
            </a:r>
            <a:r>
              <a:rPr lang="en-US" sz="1200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Montserrat" panose="00000500000000000000" pitchFamily="2" charset="0"/>
              </a:rPr>
              <a:t>unui</a:t>
            </a:r>
            <a:r>
              <a:rPr lang="en-US" sz="1200" dirty="0">
                <a:solidFill>
                  <a:schemeClr val="tx1"/>
                </a:solidFill>
                <a:latin typeface="Montserrat" panose="00000500000000000000" pitchFamily="2" charset="0"/>
              </a:rPr>
              <a:t> test case sunt: </a:t>
            </a:r>
            <a:r>
              <a:rPr lang="ro-RO" sz="1200" dirty="0">
                <a:solidFill>
                  <a:schemeClr val="tx1"/>
                </a:solidFill>
                <a:latin typeface="Montserrat" panose="00000500000000000000" pitchFamily="2" charset="0"/>
              </a:rPr>
              <a:t>n</a:t>
            </a:r>
            <a:r>
              <a:rPr lang="en-US" sz="1200" dirty="0" err="1">
                <a:solidFill>
                  <a:schemeClr val="tx1"/>
                </a:solidFill>
                <a:latin typeface="Montserrat" panose="00000500000000000000" pitchFamily="2" charset="0"/>
              </a:rPr>
              <a:t>ume</a:t>
            </a:r>
            <a:r>
              <a:rPr lang="en-US" sz="1200" dirty="0">
                <a:solidFill>
                  <a:schemeClr val="tx1"/>
                </a:solidFill>
                <a:latin typeface="Montserrat" panose="00000500000000000000" pitchFamily="2" charset="0"/>
              </a:rPr>
              <a:t>, </a:t>
            </a:r>
            <a:r>
              <a:rPr lang="en-US" sz="1200" dirty="0" err="1">
                <a:solidFill>
                  <a:schemeClr val="tx1"/>
                </a:solidFill>
                <a:latin typeface="Montserrat" panose="00000500000000000000" pitchFamily="2" charset="0"/>
              </a:rPr>
              <a:t>descriere</a:t>
            </a:r>
            <a:r>
              <a:rPr lang="en-US" sz="1200" dirty="0">
                <a:solidFill>
                  <a:schemeClr val="tx1"/>
                </a:solidFill>
                <a:latin typeface="Montserrat" panose="00000500000000000000" pitchFamily="2" charset="0"/>
              </a:rPr>
              <a:t>, </a:t>
            </a:r>
            <a:r>
              <a:rPr lang="en-US" sz="1200" dirty="0" err="1">
                <a:solidFill>
                  <a:schemeClr val="tx1"/>
                </a:solidFill>
                <a:latin typeface="Montserrat" panose="00000500000000000000" pitchFamily="2" charset="0"/>
              </a:rPr>
              <a:t>preconditii</a:t>
            </a:r>
            <a:r>
              <a:rPr lang="en-US" sz="1200" dirty="0">
                <a:solidFill>
                  <a:schemeClr val="tx1"/>
                </a:solidFill>
                <a:latin typeface="Montserrat" panose="00000500000000000000" pitchFamily="2" charset="0"/>
              </a:rPr>
              <a:t>, pa</a:t>
            </a:r>
            <a:r>
              <a:rPr lang="ro-RO" sz="1200" dirty="0">
                <a:solidFill>
                  <a:schemeClr val="tx1"/>
                </a:solidFill>
                <a:latin typeface="Montserrat" panose="00000500000000000000" pitchFamily="2" charset="0"/>
              </a:rPr>
              <a:t>ș</a:t>
            </a:r>
            <a:r>
              <a:rPr lang="en-US" sz="1200" dirty="0" err="1">
                <a:solidFill>
                  <a:schemeClr val="tx1"/>
                </a:solidFill>
                <a:latin typeface="Montserrat" panose="00000500000000000000" pitchFamily="2" charset="0"/>
              </a:rPr>
              <a:t>i</a:t>
            </a:r>
            <a:r>
              <a:rPr lang="en-US" sz="1200" dirty="0">
                <a:solidFill>
                  <a:schemeClr val="tx1"/>
                </a:solidFill>
                <a:latin typeface="Montserrat" panose="00000500000000000000" pitchFamily="2" charset="0"/>
              </a:rPr>
              <a:t> de </a:t>
            </a:r>
            <a:r>
              <a:rPr lang="en-US" sz="1200" dirty="0" err="1">
                <a:solidFill>
                  <a:schemeClr val="tx1"/>
                </a:solidFill>
                <a:latin typeface="Montserrat" panose="00000500000000000000" pitchFamily="2" charset="0"/>
              </a:rPr>
              <a:t>executat</a:t>
            </a:r>
            <a:r>
              <a:rPr lang="en-US" sz="1200" dirty="0">
                <a:solidFill>
                  <a:schemeClr val="tx1"/>
                </a:solidFill>
                <a:latin typeface="Montserrat" panose="00000500000000000000" pitchFamily="2" charset="0"/>
              </a:rPr>
              <a:t>, </a:t>
            </a:r>
            <a:r>
              <a:rPr lang="en-US" sz="1200" dirty="0" err="1">
                <a:solidFill>
                  <a:schemeClr val="tx1"/>
                </a:solidFill>
                <a:latin typeface="Montserrat" panose="00000500000000000000" pitchFamily="2" charset="0"/>
              </a:rPr>
              <a:t>rezultate</a:t>
            </a:r>
            <a:r>
              <a:rPr lang="en-US" sz="1200" dirty="0">
                <a:solidFill>
                  <a:schemeClr val="tx1"/>
                </a:solidFill>
                <a:latin typeface="Montserrat" panose="00000500000000000000" pitchFamily="2" charset="0"/>
              </a:rPr>
              <a:t> a</a:t>
            </a:r>
            <a:r>
              <a:rPr lang="ro-RO" sz="1200" dirty="0">
                <a:solidFill>
                  <a:schemeClr val="tx1"/>
                </a:solidFill>
                <a:latin typeface="Montserrat" panose="00000500000000000000" pitchFamily="2" charset="0"/>
              </a:rPr>
              <a:t>ș</a:t>
            </a:r>
            <a:r>
              <a:rPr lang="en-US" sz="1200" dirty="0" err="1">
                <a:solidFill>
                  <a:schemeClr val="tx1"/>
                </a:solidFill>
                <a:latin typeface="Montserrat" panose="00000500000000000000" pitchFamily="2" charset="0"/>
              </a:rPr>
              <a:t>teptate</a:t>
            </a:r>
            <a:r>
              <a:rPr lang="en-US" sz="1200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ro-RO" sz="1200" dirty="0">
                <a:solidFill>
                  <a:schemeClr val="tx1"/>
                </a:solidFill>
                <a:latin typeface="Montserrat" panose="00000500000000000000" pitchFamily="2" charset="0"/>
              </a:rPr>
              <a:t>ș</a:t>
            </a:r>
            <a:r>
              <a:rPr lang="en-US" sz="1200" dirty="0" err="1">
                <a:solidFill>
                  <a:schemeClr val="tx1"/>
                </a:solidFill>
                <a:latin typeface="Montserrat" panose="00000500000000000000" pitchFamily="2" charset="0"/>
              </a:rPr>
              <a:t>i</a:t>
            </a:r>
            <a:r>
              <a:rPr lang="en-US" sz="1200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Montserrat" panose="00000500000000000000" pitchFamily="2" charset="0"/>
              </a:rPr>
              <a:t>criterii</a:t>
            </a:r>
            <a:r>
              <a:rPr lang="en-US" sz="1200" dirty="0">
                <a:solidFill>
                  <a:schemeClr val="tx1"/>
                </a:solidFill>
                <a:latin typeface="Montserrat" panose="00000500000000000000" pitchFamily="2" charset="0"/>
              </a:rPr>
              <a:t> de </a:t>
            </a:r>
            <a:r>
              <a:rPr lang="en-US" sz="1200" dirty="0" err="1">
                <a:solidFill>
                  <a:schemeClr val="tx1"/>
                </a:solidFill>
                <a:latin typeface="Montserrat" panose="00000500000000000000" pitchFamily="2" charset="0"/>
              </a:rPr>
              <a:t>ie</a:t>
            </a:r>
            <a:r>
              <a:rPr lang="ro-RO" sz="1200" dirty="0">
                <a:solidFill>
                  <a:schemeClr val="tx1"/>
                </a:solidFill>
                <a:latin typeface="Montserrat" panose="00000500000000000000" pitchFamily="2" charset="0"/>
              </a:rPr>
              <a:t>ș</a:t>
            </a:r>
            <a:r>
              <a:rPr lang="en-US" sz="1200" dirty="0">
                <a:solidFill>
                  <a:schemeClr val="tx1"/>
                </a:solidFill>
                <a:latin typeface="Montserrat" panose="00000500000000000000" pitchFamily="2" charset="0"/>
              </a:rPr>
              <a:t>ire. </a:t>
            </a:r>
            <a:r>
              <a:rPr lang="en-US" sz="1200" dirty="0" err="1">
                <a:solidFill>
                  <a:schemeClr val="tx1"/>
                </a:solidFill>
                <a:latin typeface="Montserrat" panose="00000500000000000000" pitchFamily="2" charset="0"/>
              </a:rPr>
              <a:t>Prin</a:t>
            </a:r>
            <a:r>
              <a:rPr lang="en-US" sz="1200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Montserrat" panose="00000500000000000000" pitchFamily="2" charset="0"/>
              </a:rPr>
              <a:t>compararea</a:t>
            </a:r>
            <a:r>
              <a:rPr lang="en-US" sz="1200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Montserrat" panose="00000500000000000000" pitchFamily="2" charset="0"/>
              </a:rPr>
              <a:t>rezultatului</a:t>
            </a:r>
            <a:r>
              <a:rPr lang="en-US" sz="1200" dirty="0">
                <a:solidFill>
                  <a:schemeClr val="tx1"/>
                </a:solidFill>
                <a:latin typeface="Montserrat" panose="00000500000000000000" pitchFamily="2" charset="0"/>
              </a:rPr>
              <a:t> a</a:t>
            </a:r>
            <a:r>
              <a:rPr lang="ro-RO" sz="1200" dirty="0">
                <a:solidFill>
                  <a:schemeClr val="tx1"/>
                </a:solidFill>
                <a:latin typeface="Montserrat" panose="00000500000000000000" pitchFamily="2" charset="0"/>
              </a:rPr>
              <a:t>ș</a:t>
            </a:r>
            <a:r>
              <a:rPr lang="en-US" sz="1200" dirty="0" err="1">
                <a:solidFill>
                  <a:schemeClr val="tx1"/>
                </a:solidFill>
                <a:latin typeface="Montserrat" panose="00000500000000000000" pitchFamily="2" charset="0"/>
              </a:rPr>
              <a:t>teptat</a:t>
            </a:r>
            <a:r>
              <a:rPr lang="en-US" sz="1200" dirty="0">
                <a:solidFill>
                  <a:schemeClr val="tx1"/>
                </a:solidFill>
                <a:latin typeface="Montserrat" panose="00000500000000000000" pitchFamily="2" charset="0"/>
              </a:rPr>
              <a:t> cu </a:t>
            </a:r>
            <a:r>
              <a:rPr lang="en-US" sz="1200" dirty="0" err="1">
                <a:solidFill>
                  <a:schemeClr val="tx1"/>
                </a:solidFill>
                <a:latin typeface="Montserrat" panose="00000500000000000000" pitchFamily="2" charset="0"/>
              </a:rPr>
              <a:t>cel</a:t>
            </a:r>
            <a:r>
              <a:rPr lang="en-US" sz="1200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ro-RO" sz="1200" dirty="0">
                <a:solidFill>
                  <a:schemeClr val="tx1"/>
                </a:solidFill>
                <a:latin typeface="Montserrat" panose="00000500000000000000" pitchFamily="2" charset="0"/>
              </a:rPr>
              <a:t>actual </a:t>
            </a:r>
            <a:r>
              <a:rPr lang="en-US" sz="1200" dirty="0">
                <a:solidFill>
                  <a:schemeClr val="tx1"/>
                </a:solidFill>
                <a:latin typeface="Montserrat" panose="00000500000000000000" pitchFamily="2" charset="0"/>
              </a:rPr>
              <a:t>se </a:t>
            </a:r>
            <a:r>
              <a:rPr lang="en-US" sz="1200" dirty="0" err="1">
                <a:solidFill>
                  <a:schemeClr val="tx1"/>
                </a:solidFill>
                <a:latin typeface="Montserrat" panose="00000500000000000000" pitchFamily="2" charset="0"/>
              </a:rPr>
              <a:t>verific</a:t>
            </a:r>
            <a:r>
              <a:rPr lang="ro-RO" sz="1200" dirty="0">
                <a:solidFill>
                  <a:schemeClr val="tx1"/>
                </a:solidFill>
                <a:latin typeface="Montserrat" panose="00000500000000000000" pitchFamily="2" charset="0"/>
              </a:rPr>
              <a:t>ă</a:t>
            </a:r>
            <a:r>
              <a:rPr lang="en-US" sz="1200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Montserrat" panose="00000500000000000000" pitchFamily="2" charset="0"/>
              </a:rPr>
              <a:t>dac</a:t>
            </a:r>
            <a:r>
              <a:rPr lang="ro-RO" sz="1200" dirty="0">
                <a:solidFill>
                  <a:schemeClr val="tx1"/>
                </a:solidFill>
                <a:latin typeface="Montserrat" panose="00000500000000000000" pitchFamily="2" charset="0"/>
              </a:rPr>
              <a:t>ă</a:t>
            </a:r>
            <a:r>
              <a:rPr lang="en-US" sz="1200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Montserrat" panose="00000500000000000000" pitchFamily="2" charset="0"/>
              </a:rPr>
              <a:t>produsul</a:t>
            </a:r>
            <a:r>
              <a:rPr lang="en-US" sz="1200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Montserrat" panose="00000500000000000000" pitchFamily="2" charset="0"/>
              </a:rPr>
              <a:t>testat</a:t>
            </a:r>
            <a:r>
              <a:rPr lang="en-US" sz="1200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Montserrat" panose="00000500000000000000" pitchFamily="2" charset="0"/>
              </a:rPr>
              <a:t>func</a:t>
            </a:r>
            <a:r>
              <a:rPr lang="ro-RO" sz="1200" dirty="0">
                <a:solidFill>
                  <a:schemeClr val="tx1"/>
                </a:solidFill>
                <a:latin typeface="Montserrat" panose="00000500000000000000" pitchFamily="2" charset="0"/>
              </a:rPr>
              <a:t>ț</a:t>
            </a:r>
            <a:r>
              <a:rPr lang="en-US" sz="1200" dirty="0" err="1">
                <a:solidFill>
                  <a:schemeClr val="tx1"/>
                </a:solidFill>
                <a:latin typeface="Montserrat" panose="00000500000000000000" pitchFamily="2" charset="0"/>
              </a:rPr>
              <a:t>ioneaz</a:t>
            </a:r>
            <a:r>
              <a:rPr lang="ro-RO" sz="1200" dirty="0">
                <a:solidFill>
                  <a:schemeClr val="tx1"/>
                </a:solidFill>
                <a:latin typeface="Montserrat" panose="00000500000000000000" pitchFamily="2" charset="0"/>
              </a:rPr>
              <a:t>ă</a:t>
            </a:r>
            <a:r>
              <a:rPr lang="en-US" sz="1200" dirty="0">
                <a:solidFill>
                  <a:schemeClr val="tx1"/>
                </a:solidFill>
                <a:latin typeface="Montserrat" panose="00000500000000000000" pitchFamily="2" charset="0"/>
              </a:rPr>
              <a:t> conform cerin</a:t>
            </a:r>
            <a:r>
              <a:rPr lang="ro-RO" sz="1200" dirty="0">
                <a:solidFill>
                  <a:schemeClr val="tx1"/>
                </a:solidFill>
                <a:latin typeface="Montserrat" panose="00000500000000000000" pitchFamily="2" charset="0"/>
              </a:rPr>
              <a:t>ț</a:t>
            </a:r>
            <a:r>
              <a:rPr lang="en-US" sz="1200" dirty="0" err="1">
                <a:solidFill>
                  <a:schemeClr val="tx1"/>
                </a:solidFill>
                <a:latin typeface="Montserrat" panose="00000500000000000000" pitchFamily="2" charset="0"/>
              </a:rPr>
              <a:t>elor</a:t>
            </a:r>
            <a:r>
              <a:rPr lang="en-US" sz="1200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Montserrat" panose="00000500000000000000" pitchFamily="2" charset="0"/>
              </a:rPr>
              <a:t>clientului</a:t>
            </a:r>
            <a:r>
              <a:rPr lang="en-US" sz="1200" dirty="0">
                <a:solidFill>
                  <a:schemeClr val="tx1"/>
                </a:solidFill>
                <a:latin typeface="Montserrat" panose="00000500000000000000" pitchFamily="2" charset="0"/>
              </a:rPr>
              <a:t>.</a:t>
            </a:r>
          </a:p>
          <a:p>
            <a:pPr marL="0" indent="0" algn="just">
              <a:buNone/>
            </a:pPr>
            <a:endParaRPr lang="en-US" sz="1200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algn="just"/>
            <a:r>
              <a:rPr lang="en-US" sz="1200" b="1" dirty="0">
                <a:solidFill>
                  <a:schemeClr val="tx1"/>
                </a:solidFill>
                <a:latin typeface="Montserrat" panose="00000500000000000000" pitchFamily="2" charset="0"/>
              </a:rPr>
              <a:t>Test plan (</a:t>
            </a:r>
            <a:r>
              <a:rPr lang="en-US" sz="1200" b="1" dirty="0" err="1">
                <a:solidFill>
                  <a:schemeClr val="tx1"/>
                </a:solidFill>
                <a:latin typeface="Montserrat" panose="00000500000000000000" pitchFamily="2" charset="0"/>
              </a:rPr>
              <a:t>planul</a:t>
            </a:r>
            <a:r>
              <a:rPr lang="en-US" sz="1200" b="1" dirty="0">
                <a:solidFill>
                  <a:schemeClr val="tx1"/>
                </a:solidFill>
                <a:latin typeface="Montserrat" panose="00000500000000000000" pitchFamily="2" charset="0"/>
              </a:rPr>
              <a:t> de </a:t>
            </a:r>
            <a:r>
              <a:rPr lang="en-US" sz="1200" b="1" dirty="0" err="1">
                <a:solidFill>
                  <a:schemeClr val="tx1"/>
                </a:solidFill>
                <a:latin typeface="Montserrat" panose="00000500000000000000" pitchFamily="2" charset="0"/>
              </a:rPr>
              <a:t>testare</a:t>
            </a:r>
            <a:r>
              <a:rPr lang="en-US" sz="1200" b="1" dirty="0">
                <a:solidFill>
                  <a:schemeClr val="tx1"/>
                </a:solidFill>
                <a:latin typeface="Montserrat" panose="00000500000000000000" pitchFamily="2" charset="0"/>
              </a:rPr>
              <a:t>) </a:t>
            </a:r>
            <a:r>
              <a:rPr lang="en-US" sz="1200" dirty="0" err="1">
                <a:solidFill>
                  <a:schemeClr val="tx1"/>
                </a:solidFill>
                <a:latin typeface="Montserrat" panose="00000500000000000000" pitchFamily="2" charset="0"/>
              </a:rPr>
              <a:t>este</a:t>
            </a:r>
            <a:r>
              <a:rPr lang="en-US" sz="1200" dirty="0">
                <a:solidFill>
                  <a:schemeClr val="tx1"/>
                </a:solidFill>
                <a:latin typeface="Montserrat" panose="00000500000000000000" pitchFamily="2" charset="0"/>
              </a:rPr>
              <a:t> un document  </a:t>
            </a:r>
            <a:r>
              <a:rPr lang="ro-RO" sz="1200" dirty="0">
                <a:solidFill>
                  <a:schemeClr val="tx1"/>
                </a:solidFill>
                <a:latin typeface="Montserrat" panose="00000500000000000000" pitchFamily="2" charset="0"/>
              </a:rPr>
              <a:t>î</a:t>
            </a:r>
            <a:r>
              <a:rPr lang="en-US" sz="1200" dirty="0">
                <a:solidFill>
                  <a:schemeClr val="tx1"/>
                </a:solidFill>
                <a:latin typeface="Montserrat" panose="00000500000000000000" pitchFamily="2" charset="0"/>
              </a:rPr>
              <a:t>n care se </a:t>
            </a:r>
            <a:r>
              <a:rPr lang="en-US" sz="1200" dirty="0" err="1">
                <a:solidFill>
                  <a:schemeClr val="tx1"/>
                </a:solidFill>
                <a:latin typeface="Montserrat" panose="00000500000000000000" pitchFamily="2" charset="0"/>
              </a:rPr>
              <a:t>prezint</a:t>
            </a:r>
            <a:r>
              <a:rPr lang="ro-RO" sz="1200" dirty="0">
                <a:solidFill>
                  <a:schemeClr val="tx1"/>
                </a:solidFill>
                <a:latin typeface="Montserrat" panose="00000500000000000000" pitchFamily="2" charset="0"/>
              </a:rPr>
              <a:t>ă</a:t>
            </a:r>
            <a:r>
              <a:rPr lang="en-US" sz="1200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Montserrat" panose="00000500000000000000" pitchFamily="2" charset="0"/>
              </a:rPr>
              <a:t>strategiile</a:t>
            </a:r>
            <a:r>
              <a:rPr lang="en-US" sz="1200" dirty="0">
                <a:solidFill>
                  <a:schemeClr val="tx1"/>
                </a:solidFill>
                <a:latin typeface="Montserrat" panose="00000500000000000000" pitchFamily="2" charset="0"/>
              </a:rPr>
              <a:t> de </a:t>
            </a:r>
            <a:r>
              <a:rPr lang="en-US" sz="1200" dirty="0" err="1">
                <a:solidFill>
                  <a:schemeClr val="tx1"/>
                </a:solidFill>
                <a:latin typeface="Montserrat" panose="00000500000000000000" pitchFamily="2" charset="0"/>
              </a:rPr>
              <a:t>testare</a:t>
            </a:r>
            <a:r>
              <a:rPr lang="en-US" sz="1200" dirty="0">
                <a:solidFill>
                  <a:schemeClr val="tx1"/>
                </a:solidFill>
                <a:latin typeface="Montserrat" panose="00000500000000000000" pitchFamily="2" charset="0"/>
              </a:rPr>
              <a:t> , </a:t>
            </a:r>
            <a:r>
              <a:rPr lang="en-US" sz="1200" dirty="0" err="1">
                <a:solidFill>
                  <a:schemeClr val="tx1"/>
                </a:solidFill>
                <a:latin typeface="Montserrat" panose="00000500000000000000" pitchFamily="2" charset="0"/>
              </a:rPr>
              <a:t>obiectivele</a:t>
            </a:r>
            <a:r>
              <a:rPr lang="en-US" sz="1200" dirty="0">
                <a:solidFill>
                  <a:schemeClr val="tx1"/>
                </a:solidFill>
                <a:latin typeface="Montserrat" panose="00000500000000000000" pitchFamily="2" charset="0"/>
              </a:rPr>
              <a:t> test</a:t>
            </a:r>
            <a:r>
              <a:rPr lang="ro-RO" sz="1200" dirty="0">
                <a:solidFill>
                  <a:schemeClr val="tx1"/>
                </a:solidFill>
                <a:latin typeface="Montserrat" panose="00000500000000000000" pitchFamily="2" charset="0"/>
              </a:rPr>
              <a:t>ă</a:t>
            </a:r>
            <a:r>
              <a:rPr lang="en-US" sz="1200" dirty="0" err="1">
                <a:solidFill>
                  <a:schemeClr val="tx1"/>
                </a:solidFill>
                <a:latin typeface="Montserrat" panose="00000500000000000000" pitchFamily="2" charset="0"/>
              </a:rPr>
              <a:t>rii</a:t>
            </a:r>
            <a:r>
              <a:rPr lang="en-US" sz="1200" dirty="0">
                <a:solidFill>
                  <a:schemeClr val="tx1"/>
                </a:solidFill>
                <a:latin typeface="Montserrat" panose="00000500000000000000" pitchFamily="2" charset="0"/>
              </a:rPr>
              <a:t>, </a:t>
            </a:r>
            <a:r>
              <a:rPr lang="en-US" sz="1200" dirty="0" err="1">
                <a:solidFill>
                  <a:schemeClr val="tx1"/>
                </a:solidFill>
                <a:latin typeface="Montserrat" panose="00000500000000000000" pitchFamily="2" charset="0"/>
              </a:rPr>
              <a:t>programul</a:t>
            </a:r>
            <a:r>
              <a:rPr lang="en-US" sz="1200" dirty="0">
                <a:solidFill>
                  <a:schemeClr val="tx1"/>
                </a:solidFill>
                <a:latin typeface="Montserrat" panose="00000500000000000000" pitchFamily="2" charset="0"/>
              </a:rPr>
              <a:t> de </a:t>
            </a:r>
            <a:r>
              <a:rPr lang="en-US" sz="1200" dirty="0" err="1">
                <a:solidFill>
                  <a:schemeClr val="tx1"/>
                </a:solidFill>
                <a:latin typeface="Montserrat" panose="00000500000000000000" pitchFamily="2" charset="0"/>
              </a:rPr>
              <a:t>testare</a:t>
            </a:r>
            <a:r>
              <a:rPr lang="en-US" sz="1200" dirty="0">
                <a:solidFill>
                  <a:schemeClr val="tx1"/>
                </a:solidFill>
                <a:latin typeface="Montserrat" panose="00000500000000000000" pitchFamily="2" charset="0"/>
              </a:rPr>
              <a:t>, </a:t>
            </a:r>
            <a:r>
              <a:rPr lang="en-US" sz="1200" dirty="0" err="1">
                <a:solidFill>
                  <a:schemeClr val="tx1"/>
                </a:solidFill>
                <a:latin typeface="Montserrat" panose="00000500000000000000" pitchFamily="2" charset="0"/>
              </a:rPr>
              <a:t>resursele</a:t>
            </a:r>
            <a:r>
              <a:rPr lang="en-US" sz="1200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Montserrat" panose="00000500000000000000" pitchFamily="2" charset="0"/>
              </a:rPr>
              <a:t>necesare</a:t>
            </a:r>
            <a:r>
              <a:rPr lang="en-US" sz="1200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Montserrat" panose="00000500000000000000" pitchFamily="2" charset="0"/>
              </a:rPr>
              <a:t>ce</a:t>
            </a:r>
            <a:r>
              <a:rPr lang="en-US" sz="1200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Montserrat" panose="00000500000000000000" pitchFamily="2" charset="0"/>
              </a:rPr>
              <a:t>necesit</a:t>
            </a:r>
            <a:r>
              <a:rPr lang="ro-RO" sz="1200" dirty="0">
                <a:solidFill>
                  <a:schemeClr val="tx1"/>
                </a:solidFill>
                <a:latin typeface="Montserrat" panose="00000500000000000000" pitchFamily="2" charset="0"/>
              </a:rPr>
              <a:t>ă</a:t>
            </a:r>
            <a:r>
              <a:rPr lang="en-US" sz="1200" dirty="0">
                <a:solidFill>
                  <a:schemeClr val="tx1"/>
                </a:solidFill>
                <a:latin typeface="Montserrat" panose="00000500000000000000" pitchFamily="2" charset="0"/>
              </a:rPr>
              <a:t> a fi </a:t>
            </a:r>
            <a:r>
              <a:rPr lang="en-US" sz="1200" dirty="0" err="1">
                <a:solidFill>
                  <a:schemeClr val="tx1"/>
                </a:solidFill>
                <a:latin typeface="Montserrat" panose="00000500000000000000" pitchFamily="2" charset="0"/>
              </a:rPr>
              <a:t>atribuite</a:t>
            </a:r>
            <a:r>
              <a:rPr lang="en-US" sz="1200" dirty="0">
                <a:solidFill>
                  <a:schemeClr val="tx1"/>
                </a:solidFill>
                <a:latin typeface="Montserrat" panose="00000500000000000000" pitchFamily="2" charset="0"/>
              </a:rPr>
              <a:t> , </a:t>
            </a:r>
            <a:r>
              <a:rPr lang="en-US" sz="1200" dirty="0" err="1">
                <a:solidFill>
                  <a:schemeClr val="tx1"/>
                </a:solidFill>
                <a:latin typeface="Montserrat" panose="00000500000000000000" pitchFamily="2" charset="0"/>
              </a:rPr>
              <a:t>estim</a:t>
            </a:r>
            <a:r>
              <a:rPr lang="ro-RO" sz="1200" dirty="0">
                <a:solidFill>
                  <a:schemeClr val="tx1"/>
                </a:solidFill>
                <a:latin typeface="Montserrat" panose="00000500000000000000" pitchFamily="2" charset="0"/>
              </a:rPr>
              <a:t>ă</a:t>
            </a:r>
            <a:r>
              <a:rPr lang="en-US" sz="1200" dirty="0" err="1">
                <a:solidFill>
                  <a:schemeClr val="tx1"/>
                </a:solidFill>
                <a:latin typeface="Montserrat" panose="00000500000000000000" pitchFamily="2" charset="0"/>
              </a:rPr>
              <a:t>ri</a:t>
            </a:r>
            <a:r>
              <a:rPr lang="en-US" sz="1200" dirty="0">
                <a:solidFill>
                  <a:schemeClr val="tx1"/>
                </a:solidFill>
                <a:latin typeface="Montserrat" panose="00000500000000000000" pitchFamily="2" charset="0"/>
              </a:rPr>
              <a:t>, </a:t>
            </a:r>
            <a:r>
              <a:rPr lang="en-US" sz="1200" dirty="0" err="1">
                <a:solidFill>
                  <a:schemeClr val="tx1"/>
                </a:solidFill>
                <a:latin typeface="Montserrat" panose="00000500000000000000" pitchFamily="2" charset="0"/>
              </a:rPr>
              <a:t>rezultate</a:t>
            </a:r>
            <a:r>
              <a:rPr lang="en-US" sz="1200" dirty="0">
                <a:solidFill>
                  <a:schemeClr val="tx1"/>
                </a:solidFill>
                <a:latin typeface="Montserrat" panose="00000500000000000000" pitchFamily="2" charset="0"/>
              </a:rPr>
              <a:t> a</a:t>
            </a:r>
            <a:r>
              <a:rPr lang="ro-RO" sz="1200" dirty="0">
                <a:solidFill>
                  <a:schemeClr val="tx1"/>
                </a:solidFill>
                <a:latin typeface="Montserrat" panose="00000500000000000000" pitchFamily="2" charset="0"/>
              </a:rPr>
              <a:t>ș</a:t>
            </a:r>
            <a:r>
              <a:rPr lang="en-US" sz="1200" dirty="0" err="1">
                <a:solidFill>
                  <a:schemeClr val="tx1"/>
                </a:solidFill>
                <a:latin typeface="Montserrat" panose="00000500000000000000" pitchFamily="2" charset="0"/>
              </a:rPr>
              <a:t>teptate</a:t>
            </a:r>
            <a:r>
              <a:rPr lang="en-US" sz="1200" dirty="0">
                <a:solidFill>
                  <a:schemeClr val="tx1"/>
                </a:solidFill>
                <a:latin typeface="Montserrat" panose="00000500000000000000" pitchFamily="2" charset="0"/>
              </a:rPr>
              <a:t>.</a:t>
            </a:r>
          </a:p>
          <a:p>
            <a:pPr algn="just"/>
            <a:r>
              <a:rPr lang="en-US" sz="1200" b="1" dirty="0">
                <a:solidFill>
                  <a:schemeClr val="tx1"/>
                </a:solidFill>
                <a:latin typeface="Montserrat" panose="00000500000000000000" pitchFamily="2" charset="0"/>
              </a:rPr>
              <a:t>Test suite/Test cycle (suit</a:t>
            </a:r>
            <a:r>
              <a:rPr lang="ro-RO" sz="1200" b="1" dirty="0">
                <a:solidFill>
                  <a:schemeClr val="tx1"/>
                </a:solidFill>
                <a:latin typeface="Montserrat" panose="00000500000000000000" pitchFamily="2" charset="0"/>
              </a:rPr>
              <a:t>ă</a:t>
            </a:r>
            <a:r>
              <a:rPr lang="en-US" sz="1200" b="1" dirty="0">
                <a:solidFill>
                  <a:schemeClr val="tx1"/>
                </a:solidFill>
                <a:latin typeface="Montserrat" panose="00000500000000000000" pitchFamily="2" charset="0"/>
              </a:rPr>
              <a:t> de teste) </a:t>
            </a:r>
            <a:r>
              <a:rPr lang="en-US" sz="1200" dirty="0" err="1">
                <a:solidFill>
                  <a:schemeClr val="tx1"/>
                </a:solidFill>
                <a:latin typeface="Montserrat" panose="00000500000000000000" pitchFamily="2" charset="0"/>
              </a:rPr>
              <a:t>este</a:t>
            </a:r>
            <a:r>
              <a:rPr lang="en-US" sz="1200" dirty="0">
                <a:solidFill>
                  <a:schemeClr val="tx1"/>
                </a:solidFill>
                <a:latin typeface="Montserrat" panose="00000500000000000000" pitchFamily="2" charset="0"/>
              </a:rPr>
              <a:t> un set de test case-</a:t>
            </a:r>
            <a:r>
              <a:rPr lang="en-US" sz="1200" dirty="0" err="1">
                <a:solidFill>
                  <a:schemeClr val="tx1"/>
                </a:solidFill>
                <a:latin typeface="Montserrat" panose="00000500000000000000" pitchFamily="2" charset="0"/>
              </a:rPr>
              <a:t>uri</a:t>
            </a:r>
            <a:r>
              <a:rPr lang="en-US" sz="1200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Montserrat" panose="00000500000000000000" pitchFamily="2" charset="0"/>
              </a:rPr>
              <a:t>grupate</a:t>
            </a:r>
            <a:r>
              <a:rPr lang="en-US" sz="1200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Montserrat" panose="00000500000000000000" pitchFamily="2" charset="0"/>
              </a:rPr>
              <a:t>într</a:t>
            </a:r>
            <a:r>
              <a:rPr lang="en-US" sz="1200" dirty="0">
                <a:solidFill>
                  <a:schemeClr val="tx1"/>
                </a:solidFill>
                <a:latin typeface="Montserrat" panose="00000500000000000000" pitchFamily="2" charset="0"/>
              </a:rPr>
              <a:t>-un test management tool care au </a:t>
            </a:r>
            <a:r>
              <a:rPr lang="en-US" sz="1200" dirty="0" err="1">
                <a:solidFill>
                  <a:schemeClr val="tx1"/>
                </a:solidFill>
                <a:latin typeface="Montserrat" panose="00000500000000000000" pitchFamily="2" charset="0"/>
              </a:rPr>
              <a:t>același</a:t>
            </a:r>
            <a:r>
              <a:rPr lang="en-US" sz="1200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Montserrat" panose="00000500000000000000" pitchFamily="2" charset="0"/>
              </a:rPr>
              <a:t>obiectiv</a:t>
            </a:r>
            <a:r>
              <a:rPr lang="en-US" sz="1200" dirty="0">
                <a:solidFill>
                  <a:schemeClr val="tx1"/>
                </a:solidFill>
                <a:latin typeface="Montserrat" panose="00000500000000000000" pitchFamily="2" charset="0"/>
              </a:rPr>
              <a:t>.</a:t>
            </a:r>
          </a:p>
          <a:p>
            <a:pPr algn="just"/>
            <a:r>
              <a:rPr lang="en-US" sz="1200" dirty="0">
                <a:solidFill>
                  <a:schemeClr val="tx1"/>
                </a:solidFill>
                <a:latin typeface="Montserrat" panose="00000500000000000000" pitchFamily="2" charset="0"/>
              </a:rPr>
              <a:t>Dup</a:t>
            </a:r>
            <a:r>
              <a:rPr lang="ro-RO" sz="1200" dirty="0">
                <a:solidFill>
                  <a:schemeClr val="tx1"/>
                </a:solidFill>
                <a:latin typeface="Montserrat" panose="00000500000000000000" pitchFamily="2" charset="0"/>
              </a:rPr>
              <a:t>ă</a:t>
            </a:r>
            <a:r>
              <a:rPr lang="en-US" sz="1200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Montserrat" panose="00000500000000000000" pitchFamily="2" charset="0"/>
              </a:rPr>
              <a:t>executare</a:t>
            </a:r>
            <a:r>
              <a:rPr lang="en-US" sz="1200" dirty="0">
                <a:solidFill>
                  <a:schemeClr val="tx1"/>
                </a:solidFill>
                <a:latin typeface="Montserrat" panose="00000500000000000000" pitchFamily="2" charset="0"/>
              </a:rPr>
              <a:t>, un </a:t>
            </a:r>
            <a:r>
              <a:rPr lang="en-US" sz="1200" b="1" dirty="0">
                <a:solidFill>
                  <a:schemeClr val="tx1"/>
                </a:solidFill>
                <a:latin typeface="Montserrat" panose="00000500000000000000" pitchFamily="2" charset="0"/>
              </a:rPr>
              <a:t>test case </a:t>
            </a:r>
            <a:r>
              <a:rPr lang="en-US" sz="1200" dirty="0" err="1">
                <a:solidFill>
                  <a:schemeClr val="tx1"/>
                </a:solidFill>
                <a:latin typeface="Montserrat" panose="00000500000000000000" pitchFamily="2" charset="0"/>
              </a:rPr>
              <a:t>poate</a:t>
            </a:r>
            <a:r>
              <a:rPr lang="en-US" sz="1200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Montserrat" panose="00000500000000000000" pitchFamily="2" charset="0"/>
              </a:rPr>
              <a:t>avea</a:t>
            </a:r>
            <a:r>
              <a:rPr lang="en-US" sz="1200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Montserrat" panose="00000500000000000000" pitchFamily="2" charset="0"/>
              </a:rPr>
              <a:t>urmatoarele</a:t>
            </a:r>
            <a:r>
              <a:rPr lang="en-US" sz="1200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en-US" sz="1200" b="1" dirty="0" err="1">
                <a:solidFill>
                  <a:schemeClr val="tx1"/>
                </a:solidFill>
                <a:latin typeface="Montserrat" panose="00000500000000000000" pitchFamily="2" charset="0"/>
              </a:rPr>
              <a:t>statusuri</a:t>
            </a:r>
            <a:r>
              <a:rPr lang="en-US" sz="1200" dirty="0">
                <a:solidFill>
                  <a:schemeClr val="tx1"/>
                </a:solidFill>
                <a:latin typeface="Montserrat" panose="00000500000000000000" pitchFamily="2" charset="0"/>
              </a:rPr>
              <a:t>: </a:t>
            </a:r>
            <a:r>
              <a:rPr lang="en-US" sz="1200" i="1" dirty="0">
                <a:solidFill>
                  <a:schemeClr val="tx1"/>
                </a:solidFill>
                <a:latin typeface="Montserrat" panose="00000500000000000000" pitchFamily="2" charset="0"/>
              </a:rPr>
              <a:t>Passed, Blocked, Untested, Retested, Failed.</a:t>
            </a:r>
          </a:p>
          <a:p>
            <a:pPr algn="just"/>
            <a:r>
              <a:rPr lang="en-US" sz="1200" dirty="0">
                <a:solidFill>
                  <a:schemeClr val="tx1"/>
                </a:solidFill>
                <a:latin typeface="Montserrat" panose="00000500000000000000" pitchFamily="2" charset="0"/>
              </a:rPr>
              <a:t>Un </a:t>
            </a:r>
            <a:r>
              <a:rPr lang="en-US" sz="1200" b="1" dirty="0">
                <a:solidFill>
                  <a:schemeClr val="tx1"/>
                </a:solidFill>
                <a:latin typeface="Montserrat" panose="00000500000000000000" pitchFamily="2" charset="0"/>
              </a:rPr>
              <a:t>defect (bug) </a:t>
            </a:r>
            <a:r>
              <a:rPr lang="en-US" sz="1200" dirty="0" err="1">
                <a:solidFill>
                  <a:schemeClr val="tx1"/>
                </a:solidFill>
                <a:latin typeface="Montserrat" panose="00000500000000000000" pitchFamily="2" charset="0"/>
              </a:rPr>
              <a:t>poate</a:t>
            </a:r>
            <a:r>
              <a:rPr lang="en-US" sz="1200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Montserrat" panose="00000500000000000000" pitchFamily="2" charset="0"/>
              </a:rPr>
              <a:t>avea</a:t>
            </a:r>
            <a:r>
              <a:rPr lang="en-US" sz="1200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Montserrat" panose="00000500000000000000" pitchFamily="2" charset="0"/>
              </a:rPr>
              <a:t>urm</a:t>
            </a:r>
            <a:r>
              <a:rPr lang="ro-RO" sz="1200" dirty="0">
                <a:solidFill>
                  <a:schemeClr val="tx1"/>
                </a:solidFill>
                <a:latin typeface="Montserrat" panose="00000500000000000000" pitchFamily="2" charset="0"/>
              </a:rPr>
              <a:t>ă</a:t>
            </a:r>
            <a:r>
              <a:rPr lang="en-US" sz="1200" dirty="0" err="1">
                <a:solidFill>
                  <a:schemeClr val="tx1"/>
                </a:solidFill>
                <a:latin typeface="Montserrat" panose="00000500000000000000" pitchFamily="2" charset="0"/>
              </a:rPr>
              <a:t>toarele</a:t>
            </a:r>
            <a:r>
              <a:rPr lang="en-US" sz="1200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Montserrat" panose="00000500000000000000" pitchFamily="2" charset="0"/>
              </a:rPr>
              <a:t>statusuri</a:t>
            </a:r>
            <a:r>
              <a:rPr lang="en-US" sz="1200" dirty="0">
                <a:solidFill>
                  <a:schemeClr val="tx1"/>
                </a:solidFill>
                <a:latin typeface="Montserrat" panose="00000500000000000000" pitchFamily="2" charset="0"/>
              </a:rPr>
              <a:t>: </a:t>
            </a:r>
            <a:r>
              <a:rPr lang="en-US" sz="1200" i="1" dirty="0">
                <a:solidFill>
                  <a:schemeClr val="tx1"/>
                </a:solidFill>
                <a:latin typeface="Montserrat" panose="00000500000000000000" pitchFamily="2" charset="0"/>
              </a:rPr>
              <a:t>New, Assigned, Open, Fixed, Retest, Closed</a:t>
            </a:r>
            <a:r>
              <a:rPr lang="en-US" sz="1200" dirty="0">
                <a:solidFill>
                  <a:schemeClr val="tx1"/>
                </a:solidFill>
                <a:latin typeface="Montserrat" panose="00000500000000000000" pitchFamily="2" charset="0"/>
              </a:rPr>
              <a:t>.</a:t>
            </a:r>
          </a:p>
          <a:p>
            <a:pPr algn="just"/>
            <a:r>
              <a:rPr lang="en-US" sz="1200" b="1" dirty="0">
                <a:solidFill>
                  <a:schemeClr val="tx1"/>
                </a:solidFill>
                <a:latin typeface="Montserrat" panose="00000500000000000000" pitchFamily="2" charset="0"/>
              </a:rPr>
              <a:t>Severity (</a:t>
            </a:r>
            <a:r>
              <a:rPr lang="en-US" sz="1200" b="1" dirty="0" err="1">
                <a:solidFill>
                  <a:schemeClr val="tx1"/>
                </a:solidFill>
                <a:latin typeface="Montserrat" panose="00000500000000000000" pitchFamily="2" charset="0"/>
              </a:rPr>
              <a:t>severitatea</a:t>
            </a:r>
            <a:r>
              <a:rPr lang="en-US" sz="1200" b="1" dirty="0">
                <a:solidFill>
                  <a:schemeClr val="tx1"/>
                </a:solidFill>
                <a:latin typeface="Montserrat" panose="00000500000000000000" pitchFamily="2" charset="0"/>
              </a:rPr>
              <a:t>) </a:t>
            </a:r>
            <a:r>
              <a:rPr lang="en-US" sz="1200" b="1" dirty="0" err="1">
                <a:solidFill>
                  <a:schemeClr val="tx1"/>
                </a:solidFill>
                <a:latin typeface="Montserrat" panose="00000500000000000000" pitchFamily="2" charset="0"/>
              </a:rPr>
              <a:t>și</a:t>
            </a:r>
            <a:r>
              <a:rPr lang="en-US" sz="1200" b="1" dirty="0">
                <a:solidFill>
                  <a:schemeClr val="tx1"/>
                </a:solidFill>
                <a:latin typeface="Montserrat" panose="00000500000000000000" pitchFamily="2" charset="0"/>
              </a:rPr>
              <a:t> priority (</a:t>
            </a:r>
            <a:r>
              <a:rPr lang="en-US" sz="1200" b="1" dirty="0" err="1">
                <a:solidFill>
                  <a:schemeClr val="tx1"/>
                </a:solidFill>
                <a:latin typeface="Montserrat" panose="00000500000000000000" pitchFamily="2" charset="0"/>
              </a:rPr>
              <a:t>prioritatea</a:t>
            </a:r>
            <a:r>
              <a:rPr lang="en-US" sz="1200" b="1" dirty="0">
                <a:solidFill>
                  <a:schemeClr val="tx1"/>
                </a:solidFill>
                <a:latin typeface="Montserrat" panose="00000500000000000000" pitchFamily="2" charset="0"/>
              </a:rPr>
              <a:t>)</a:t>
            </a:r>
            <a:r>
              <a:rPr lang="en-US" sz="1200" dirty="0">
                <a:solidFill>
                  <a:schemeClr val="tx1"/>
                </a:solidFill>
                <a:latin typeface="Montserrat" panose="00000500000000000000" pitchFamily="2" charset="0"/>
              </a:rPr>
              <a:t>: </a:t>
            </a:r>
            <a:r>
              <a:rPr lang="en-US" sz="1200" dirty="0" err="1">
                <a:solidFill>
                  <a:schemeClr val="tx1"/>
                </a:solidFill>
                <a:latin typeface="Montserrat" panose="00000500000000000000" pitchFamily="2" charset="0"/>
              </a:rPr>
              <a:t>Severitatea</a:t>
            </a:r>
            <a:r>
              <a:rPr lang="en-US" sz="1200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Montserrat" panose="00000500000000000000" pitchFamily="2" charset="0"/>
              </a:rPr>
              <a:t>este</a:t>
            </a:r>
            <a:r>
              <a:rPr lang="en-US" sz="1200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Montserrat" panose="00000500000000000000" pitchFamily="2" charset="0"/>
              </a:rPr>
              <a:t>impactul</a:t>
            </a:r>
            <a:r>
              <a:rPr lang="en-US" sz="1200" dirty="0">
                <a:solidFill>
                  <a:schemeClr val="tx1"/>
                </a:solidFill>
                <a:latin typeface="Montserrat" panose="00000500000000000000" pitchFamily="2" charset="0"/>
              </a:rPr>
              <a:t> (</a:t>
            </a:r>
            <a:r>
              <a:rPr lang="en-US" sz="1200" dirty="0" err="1">
                <a:solidFill>
                  <a:schemeClr val="tx1"/>
                </a:solidFill>
                <a:latin typeface="Montserrat" panose="00000500000000000000" pitchFamily="2" charset="0"/>
              </a:rPr>
              <a:t>gravitatea</a:t>
            </a:r>
            <a:r>
              <a:rPr lang="en-US" sz="1200" dirty="0">
                <a:solidFill>
                  <a:schemeClr val="tx1"/>
                </a:solidFill>
                <a:latin typeface="Montserrat" panose="00000500000000000000" pitchFamily="2" charset="0"/>
              </a:rPr>
              <a:t>) bug-</a:t>
            </a:r>
            <a:r>
              <a:rPr lang="en-US" sz="1200" dirty="0" err="1">
                <a:solidFill>
                  <a:schemeClr val="tx1"/>
                </a:solidFill>
                <a:latin typeface="Montserrat" panose="00000500000000000000" pitchFamily="2" charset="0"/>
              </a:rPr>
              <a:t>ului</a:t>
            </a:r>
            <a:r>
              <a:rPr lang="en-US" sz="1200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Montserrat" panose="00000500000000000000" pitchFamily="2" charset="0"/>
              </a:rPr>
              <a:t>raportat</a:t>
            </a:r>
            <a:r>
              <a:rPr lang="en-US" sz="1200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Montserrat" panose="00000500000000000000" pitchFamily="2" charset="0"/>
              </a:rPr>
              <a:t>asupra</a:t>
            </a:r>
            <a:r>
              <a:rPr lang="en-US" sz="1200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Montserrat" panose="00000500000000000000" pitchFamily="2" charset="0"/>
              </a:rPr>
              <a:t>sistemului</a:t>
            </a:r>
            <a:r>
              <a:rPr lang="en-US" sz="1200" dirty="0">
                <a:solidFill>
                  <a:schemeClr val="tx1"/>
                </a:solidFill>
                <a:latin typeface="Montserrat" panose="00000500000000000000" pitchFamily="2" charset="0"/>
              </a:rPr>
              <a:t> , c</a:t>
            </a:r>
            <a:r>
              <a:rPr lang="ro-RO" sz="1200" dirty="0">
                <a:solidFill>
                  <a:schemeClr val="tx1"/>
                </a:solidFill>
                <a:latin typeface="Montserrat" panose="00000500000000000000" pitchFamily="2" charset="0"/>
              </a:rPr>
              <a:t>â</a:t>
            </a:r>
            <a:r>
              <a:rPr lang="en-US" sz="1200" dirty="0">
                <a:solidFill>
                  <a:schemeClr val="tx1"/>
                </a:solidFill>
                <a:latin typeface="Montserrat" panose="00000500000000000000" pitchFamily="2" charset="0"/>
              </a:rPr>
              <a:t>t de </a:t>
            </a:r>
            <a:r>
              <a:rPr lang="en-US" sz="1200" dirty="0" err="1">
                <a:solidFill>
                  <a:schemeClr val="tx1"/>
                </a:solidFill>
                <a:latin typeface="Montserrat" panose="00000500000000000000" pitchFamily="2" charset="0"/>
              </a:rPr>
              <a:t>mult</a:t>
            </a:r>
            <a:r>
              <a:rPr lang="en-US" sz="1200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Montserrat" panose="00000500000000000000" pitchFamily="2" charset="0"/>
              </a:rPr>
              <a:t>influenteaza</a:t>
            </a:r>
            <a:r>
              <a:rPr lang="en-US" sz="1200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Montserrat" panose="00000500000000000000" pitchFamily="2" charset="0"/>
              </a:rPr>
              <a:t>func</a:t>
            </a:r>
            <a:r>
              <a:rPr lang="ro-RO" sz="1200" dirty="0">
                <a:solidFill>
                  <a:schemeClr val="tx1"/>
                </a:solidFill>
                <a:latin typeface="Montserrat" panose="00000500000000000000" pitchFamily="2" charset="0"/>
              </a:rPr>
              <a:t>ți</a:t>
            </a:r>
            <a:r>
              <a:rPr lang="en-US" sz="1200" dirty="0" err="1">
                <a:solidFill>
                  <a:schemeClr val="tx1"/>
                </a:solidFill>
                <a:latin typeface="Montserrat" panose="00000500000000000000" pitchFamily="2" charset="0"/>
              </a:rPr>
              <a:t>onalitatea</a:t>
            </a:r>
            <a:r>
              <a:rPr lang="en-US" sz="1200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Montserrat" panose="00000500000000000000" pitchFamily="2" charset="0"/>
              </a:rPr>
              <a:t>aplicației</a:t>
            </a:r>
            <a:r>
              <a:rPr lang="en-US" sz="1200" dirty="0">
                <a:solidFill>
                  <a:schemeClr val="tx1"/>
                </a:solidFill>
                <a:latin typeface="Montserrat" panose="00000500000000000000" pitchFamily="2" charset="0"/>
              </a:rPr>
              <a:t>, </a:t>
            </a:r>
            <a:r>
              <a:rPr lang="en-US" sz="1200" dirty="0" err="1">
                <a:solidFill>
                  <a:schemeClr val="tx1"/>
                </a:solidFill>
                <a:latin typeface="Montserrat" panose="00000500000000000000" pitchFamily="2" charset="0"/>
              </a:rPr>
              <a:t>iar</a:t>
            </a:r>
            <a:r>
              <a:rPr lang="en-US" sz="1200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Montserrat" panose="00000500000000000000" pitchFamily="2" charset="0"/>
              </a:rPr>
              <a:t>prioritatea</a:t>
            </a:r>
            <a:r>
              <a:rPr lang="en-US" sz="1200" dirty="0">
                <a:solidFill>
                  <a:schemeClr val="tx1"/>
                </a:solidFill>
                <a:latin typeface="Montserrat" panose="00000500000000000000" pitchFamily="2" charset="0"/>
              </a:rPr>
              <a:t> se </a:t>
            </a:r>
            <a:r>
              <a:rPr lang="en-US" sz="1200" dirty="0" err="1">
                <a:solidFill>
                  <a:schemeClr val="tx1"/>
                </a:solidFill>
                <a:latin typeface="Montserrat" panose="00000500000000000000" pitchFamily="2" charset="0"/>
              </a:rPr>
              <a:t>referă</a:t>
            </a:r>
            <a:r>
              <a:rPr lang="en-US" sz="1200" dirty="0">
                <a:solidFill>
                  <a:schemeClr val="tx1"/>
                </a:solidFill>
                <a:latin typeface="Montserrat" panose="00000500000000000000" pitchFamily="2" charset="0"/>
              </a:rPr>
              <a:t> la </a:t>
            </a:r>
            <a:r>
              <a:rPr lang="en-US" sz="1200" dirty="0" err="1">
                <a:solidFill>
                  <a:schemeClr val="tx1"/>
                </a:solidFill>
                <a:latin typeface="Montserrat" panose="00000500000000000000" pitchFamily="2" charset="0"/>
              </a:rPr>
              <a:t>cât</a:t>
            </a:r>
            <a:r>
              <a:rPr lang="en-US" sz="1200" dirty="0">
                <a:solidFill>
                  <a:schemeClr val="tx1"/>
                </a:solidFill>
                <a:latin typeface="Montserrat" panose="00000500000000000000" pitchFamily="2" charset="0"/>
              </a:rPr>
              <a:t> de </a:t>
            </a:r>
            <a:r>
              <a:rPr lang="en-US" sz="1200" dirty="0" err="1">
                <a:solidFill>
                  <a:schemeClr val="tx1"/>
                </a:solidFill>
                <a:latin typeface="Montserrat" panose="00000500000000000000" pitchFamily="2" charset="0"/>
              </a:rPr>
              <a:t>repede</a:t>
            </a:r>
            <a:r>
              <a:rPr lang="en-US" sz="1200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Montserrat" panose="00000500000000000000" pitchFamily="2" charset="0"/>
              </a:rPr>
              <a:t>ar</a:t>
            </a:r>
            <a:r>
              <a:rPr lang="en-US" sz="1200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Montserrat" panose="00000500000000000000" pitchFamily="2" charset="0"/>
              </a:rPr>
              <a:t>trebui</a:t>
            </a:r>
            <a:r>
              <a:rPr lang="en-US" sz="1200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Montserrat" panose="00000500000000000000" pitchFamily="2" charset="0"/>
              </a:rPr>
              <a:t>să</a:t>
            </a:r>
            <a:r>
              <a:rPr lang="en-US" sz="1200" dirty="0">
                <a:solidFill>
                  <a:schemeClr val="tx1"/>
                </a:solidFill>
                <a:latin typeface="Montserrat" panose="00000500000000000000" pitchFamily="2" charset="0"/>
              </a:rPr>
              <a:t> fie </a:t>
            </a:r>
            <a:r>
              <a:rPr lang="en-US" sz="1200" dirty="0" err="1">
                <a:solidFill>
                  <a:schemeClr val="tx1"/>
                </a:solidFill>
                <a:latin typeface="Montserrat" panose="00000500000000000000" pitchFamily="2" charset="0"/>
              </a:rPr>
              <a:t>remediat</a:t>
            </a:r>
            <a:r>
              <a:rPr lang="en-US" sz="1200" dirty="0">
                <a:solidFill>
                  <a:schemeClr val="tx1"/>
                </a:solidFill>
                <a:latin typeface="Montserrat" panose="00000500000000000000" pitchFamily="2" charset="0"/>
              </a:rPr>
              <a:t> bug-ul.</a:t>
            </a:r>
          </a:p>
          <a:p>
            <a:pPr marL="0" indent="0" algn="just">
              <a:buNone/>
            </a:pPr>
            <a:endParaRPr lang="en-US" sz="1200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algn="just"/>
            <a:r>
              <a:rPr lang="ro-RO" sz="1200" b="1" dirty="0">
                <a:solidFill>
                  <a:schemeClr val="tx1"/>
                </a:solidFill>
                <a:latin typeface="Montserrat" panose="00000500000000000000" pitchFamily="2" charset="0"/>
              </a:rPr>
              <a:t>T</a:t>
            </a:r>
            <a:r>
              <a:rPr lang="en-US" sz="1200" b="1" dirty="0" err="1">
                <a:solidFill>
                  <a:schemeClr val="tx1"/>
                </a:solidFill>
                <a:latin typeface="Montserrat" panose="00000500000000000000" pitchFamily="2" charset="0"/>
              </a:rPr>
              <a:t>est</a:t>
            </a:r>
            <a:r>
              <a:rPr lang="en-US" sz="1200" b="1" dirty="0">
                <a:solidFill>
                  <a:schemeClr val="tx1"/>
                </a:solidFill>
                <a:latin typeface="Montserrat" panose="00000500000000000000" pitchFamily="2" charset="0"/>
              </a:rPr>
              <a:t> report</a:t>
            </a:r>
            <a:r>
              <a:rPr lang="ro-RO" sz="1200" b="1" dirty="0">
                <a:solidFill>
                  <a:schemeClr val="tx1"/>
                </a:solidFill>
                <a:latin typeface="Montserrat" panose="00000500000000000000" pitchFamily="2" charset="0"/>
              </a:rPr>
              <a:t> (r</a:t>
            </a:r>
            <a:r>
              <a:rPr lang="en-US" sz="1200" b="1" dirty="0" err="1">
                <a:solidFill>
                  <a:schemeClr val="tx1"/>
                </a:solidFill>
                <a:latin typeface="Montserrat" panose="00000500000000000000" pitchFamily="2" charset="0"/>
              </a:rPr>
              <a:t>aportul</a:t>
            </a:r>
            <a:r>
              <a:rPr lang="ro-RO" sz="1200" b="1" dirty="0">
                <a:solidFill>
                  <a:schemeClr val="tx1"/>
                </a:solidFill>
                <a:latin typeface="Montserrat" panose="00000500000000000000" pitchFamily="2" charset="0"/>
              </a:rPr>
              <a:t>)</a:t>
            </a:r>
            <a:r>
              <a:rPr lang="en-US" sz="1200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Montserrat" panose="00000500000000000000" pitchFamily="2" charset="0"/>
              </a:rPr>
              <a:t>este</a:t>
            </a:r>
            <a:r>
              <a:rPr lang="en-US" sz="1200" dirty="0">
                <a:solidFill>
                  <a:schemeClr val="tx1"/>
                </a:solidFill>
                <a:latin typeface="Montserrat" panose="00000500000000000000" pitchFamily="2" charset="0"/>
              </a:rPr>
              <a:t> un document cu </a:t>
            </a:r>
            <a:r>
              <a:rPr lang="en-US" sz="1200" dirty="0" err="1">
                <a:solidFill>
                  <a:schemeClr val="tx1"/>
                </a:solidFill>
                <a:latin typeface="Montserrat" panose="00000500000000000000" pitchFamily="2" charset="0"/>
              </a:rPr>
              <a:t>rezumatul</a:t>
            </a:r>
            <a:r>
              <a:rPr lang="en-US" sz="1200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Montserrat" panose="00000500000000000000" pitchFamily="2" charset="0"/>
              </a:rPr>
              <a:t>tuturor</a:t>
            </a:r>
            <a:r>
              <a:rPr lang="en-US" sz="1200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Montserrat" panose="00000500000000000000" pitchFamily="2" charset="0"/>
              </a:rPr>
              <a:t>rezultatelor</a:t>
            </a:r>
            <a:r>
              <a:rPr lang="en-US" sz="1200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Montserrat" panose="00000500000000000000" pitchFamily="2" charset="0"/>
              </a:rPr>
              <a:t>ob</a:t>
            </a:r>
            <a:r>
              <a:rPr lang="ro-RO" sz="1200" dirty="0">
                <a:solidFill>
                  <a:schemeClr val="tx1"/>
                </a:solidFill>
                <a:latin typeface="Montserrat" panose="00000500000000000000" pitchFamily="2" charset="0"/>
              </a:rPr>
              <a:t>ț</a:t>
            </a:r>
            <a:r>
              <a:rPr lang="en-US" sz="1200" dirty="0" err="1">
                <a:solidFill>
                  <a:schemeClr val="tx1"/>
                </a:solidFill>
                <a:latin typeface="Montserrat" panose="00000500000000000000" pitchFamily="2" charset="0"/>
              </a:rPr>
              <a:t>inute</a:t>
            </a:r>
            <a:r>
              <a:rPr lang="en-US" sz="1200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Montserrat" panose="00000500000000000000" pitchFamily="2" charset="0"/>
              </a:rPr>
              <a:t>prin</a:t>
            </a:r>
            <a:r>
              <a:rPr lang="en-US" sz="1200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Montserrat" panose="00000500000000000000" pitchFamily="2" charset="0"/>
              </a:rPr>
              <a:t>efectuarea</a:t>
            </a:r>
            <a:r>
              <a:rPr lang="en-US" sz="1200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Montserrat" panose="00000500000000000000" pitchFamily="2" charset="0"/>
              </a:rPr>
              <a:t>testelor</a:t>
            </a:r>
            <a:r>
              <a:rPr lang="en-US" sz="1200" dirty="0">
                <a:solidFill>
                  <a:schemeClr val="tx1"/>
                </a:solidFill>
                <a:latin typeface="Montserrat" panose="00000500000000000000" pitchFamily="2" charset="0"/>
              </a:rPr>
              <a:t>. </a:t>
            </a:r>
            <a:r>
              <a:rPr lang="en-US" sz="1200" dirty="0" err="1">
                <a:solidFill>
                  <a:schemeClr val="tx1"/>
                </a:solidFill>
                <a:latin typeface="Montserrat" panose="00000500000000000000" pitchFamily="2" charset="0"/>
              </a:rPr>
              <a:t>Prin</a:t>
            </a:r>
            <a:r>
              <a:rPr lang="en-US" sz="1200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Montserrat" panose="00000500000000000000" pitchFamily="2" charset="0"/>
              </a:rPr>
              <a:t>acest</a:t>
            </a:r>
            <a:r>
              <a:rPr lang="en-US" sz="1200" dirty="0">
                <a:solidFill>
                  <a:schemeClr val="tx1"/>
                </a:solidFill>
                <a:latin typeface="Montserrat" panose="00000500000000000000" pitchFamily="2" charset="0"/>
              </a:rPr>
              <a:t> document, </a:t>
            </a:r>
            <a:r>
              <a:rPr lang="en-US" sz="1200" dirty="0" err="1">
                <a:solidFill>
                  <a:schemeClr val="tx1"/>
                </a:solidFill>
                <a:latin typeface="Montserrat" panose="00000500000000000000" pitchFamily="2" charset="0"/>
              </a:rPr>
              <a:t>toate</a:t>
            </a:r>
            <a:r>
              <a:rPr lang="en-US" sz="1200" dirty="0">
                <a:solidFill>
                  <a:schemeClr val="tx1"/>
                </a:solidFill>
                <a:latin typeface="Montserrat" panose="00000500000000000000" pitchFamily="2" charset="0"/>
              </a:rPr>
              <a:t> p</a:t>
            </a:r>
            <a:r>
              <a:rPr lang="ro-RO" sz="1200" dirty="0">
                <a:solidFill>
                  <a:schemeClr val="tx1"/>
                </a:solidFill>
                <a:latin typeface="Montserrat" panose="00000500000000000000" pitchFamily="2" charset="0"/>
              </a:rPr>
              <a:t>ă</a:t>
            </a:r>
            <a:r>
              <a:rPr lang="en-US" sz="1200" dirty="0">
                <a:solidFill>
                  <a:schemeClr val="tx1"/>
                </a:solidFill>
                <a:latin typeface="Montserrat" panose="00000500000000000000" pitchFamily="2" charset="0"/>
              </a:rPr>
              <a:t>r</a:t>
            </a:r>
            <a:r>
              <a:rPr lang="ro-RO" sz="1200" dirty="0">
                <a:solidFill>
                  <a:schemeClr val="tx1"/>
                </a:solidFill>
                <a:latin typeface="Montserrat" panose="00000500000000000000" pitchFamily="2" charset="0"/>
              </a:rPr>
              <a:t>ț</a:t>
            </a:r>
            <a:r>
              <a:rPr lang="en-US" sz="1200" dirty="0" err="1">
                <a:solidFill>
                  <a:schemeClr val="tx1"/>
                </a:solidFill>
                <a:latin typeface="Montserrat" panose="00000500000000000000" pitchFamily="2" charset="0"/>
              </a:rPr>
              <a:t>ile</a:t>
            </a:r>
            <a:r>
              <a:rPr lang="en-US" sz="1200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Montserrat" panose="00000500000000000000" pitchFamily="2" charset="0"/>
              </a:rPr>
              <a:t>interesate</a:t>
            </a:r>
            <a:r>
              <a:rPr lang="en-US" sz="1200" dirty="0">
                <a:solidFill>
                  <a:schemeClr val="tx1"/>
                </a:solidFill>
                <a:latin typeface="Montserrat" panose="00000500000000000000" pitchFamily="2" charset="0"/>
              </a:rPr>
              <a:t> de </a:t>
            </a:r>
            <a:r>
              <a:rPr lang="en-US" sz="1200" dirty="0" err="1">
                <a:solidFill>
                  <a:schemeClr val="tx1"/>
                </a:solidFill>
                <a:latin typeface="Montserrat" panose="00000500000000000000" pitchFamily="2" charset="0"/>
              </a:rPr>
              <a:t>produs</a:t>
            </a:r>
            <a:r>
              <a:rPr lang="ro-RO" sz="1200" dirty="0">
                <a:solidFill>
                  <a:schemeClr val="tx1"/>
                </a:solidFill>
                <a:latin typeface="Montserrat" panose="00000500000000000000" pitchFamily="2" charset="0"/>
              </a:rPr>
              <a:t> (stakeholders)</a:t>
            </a:r>
            <a:r>
              <a:rPr lang="en-US" sz="1200" dirty="0">
                <a:solidFill>
                  <a:schemeClr val="tx1"/>
                </a:solidFill>
                <a:latin typeface="Montserrat" panose="00000500000000000000" pitchFamily="2" charset="0"/>
              </a:rPr>
              <a:t> pot </a:t>
            </a:r>
            <a:r>
              <a:rPr lang="en-US" sz="1200" dirty="0" err="1">
                <a:solidFill>
                  <a:schemeClr val="tx1"/>
                </a:solidFill>
                <a:latin typeface="Montserrat" panose="00000500000000000000" pitchFamily="2" charset="0"/>
              </a:rPr>
              <a:t>vedea</a:t>
            </a:r>
            <a:r>
              <a:rPr lang="en-US" sz="1200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Montserrat" panose="00000500000000000000" pitchFamily="2" charset="0"/>
              </a:rPr>
              <a:t>și</a:t>
            </a:r>
            <a:r>
              <a:rPr lang="en-US" sz="1200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Montserrat" panose="00000500000000000000" pitchFamily="2" charset="0"/>
              </a:rPr>
              <a:t>evalua</a:t>
            </a:r>
            <a:r>
              <a:rPr lang="en-US" sz="1200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Montserrat" panose="00000500000000000000" pitchFamily="2" charset="0"/>
              </a:rPr>
              <a:t>procesul</a:t>
            </a:r>
            <a:r>
              <a:rPr lang="en-US" sz="1200" dirty="0">
                <a:solidFill>
                  <a:schemeClr val="tx1"/>
                </a:solidFill>
                <a:latin typeface="Montserrat" panose="00000500000000000000" pitchFamily="2" charset="0"/>
              </a:rPr>
              <a:t> de </a:t>
            </a:r>
            <a:r>
              <a:rPr lang="en-US" sz="1200" dirty="0" err="1">
                <a:solidFill>
                  <a:schemeClr val="tx1"/>
                </a:solidFill>
                <a:latin typeface="Montserrat" panose="00000500000000000000" pitchFamily="2" charset="0"/>
              </a:rPr>
              <a:t>testare</a:t>
            </a:r>
            <a:r>
              <a:rPr lang="en-US" sz="1200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Montserrat" panose="00000500000000000000" pitchFamily="2" charset="0"/>
              </a:rPr>
              <a:t>și</a:t>
            </a:r>
            <a:r>
              <a:rPr lang="en-US" sz="1200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Montserrat" panose="00000500000000000000" pitchFamily="2" charset="0"/>
              </a:rPr>
              <a:t>calitatea</a:t>
            </a:r>
            <a:r>
              <a:rPr lang="en-US" sz="1200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Montserrat" panose="00000500000000000000" pitchFamily="2" charset="0"/>
              </a:rPr>
              <a:t>acestuia</a:t>
            </a:r>
            <a:r>
              <a:rPr lang="en-US" sz="1200" dirty="0">
                <a:solidFill>
                  <a:schemeClr val="tx1"/>
                </a:solidFill>
                <a:latin typeface="Montserrat" panose="00000500000000000000" pitchFamily="2" charset="0"/>
              </a:rPr>
              <a:t>. </a:t>
            </a:r>
            <a:endParaRPr lang="ro-RO" sz="1200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algn="just"/>
            <a:r>
              <a:rPr lang="ro-RO" sz="1200" b="1" dirty="0">
                <a:solidFill>
                  <a:schemeClr val="tx1"/>
                </a:solidFill>
                <a:latin typeface="Montserrat" panose="00000500000000000000" pitchFamily="2" charset="0"/>
              </a:rPr>
              <a:t>Test status report </a:t>
            </a:r>
            <a:r>
              <a:rPr lang="ro-RO" sz="1200" dirty="0">
                <a:solidFill>
                  <a:schemeClr val="tx1"/>
                </a:solidFill>
                <a:latin typeface="Montserrat" panose="00000500000000000000" pitchFamily="2" charset="0"/>
              </a:rPr>
              <a:t>arată statusul curent al testelor părților interesate din proiect (stakeholeders). Acest raport este foarte util în ceea ce privește urmărirea progresului, evaluarea și revizuirea atât în ​​timpul cât și după finalizarea proiectului. </a:t>
            </a:r>
            <a:r>
              <a:rPr lang="ro-RO" sz="1200">
                <a:solidFill>
                  <a:schemeClr val="tx1"/>
                </a:solidFill>
                <a:latin typeface="Montserrat" panose="00000500000000000000" pitchFamily="2" charset="0"/>
              </a:rPr>
              <a:t>Raportul </a:t>
            </a:r>
            <a:r>
              <a:rPr lang="ro-RO" sz="1200" dirty="0">
                <a:solidFill>
                  <a:schemeClr val="tx1"/>
                </a:solidFill>
                <a:latin typeface="Montserrat" panose="00000500000000000000" pitchFamily="2" charset="0"/>
              </a:rPr>
              <a:t>poate fi generat săptămânal/lunar. </a:t>
            </a:r>
            <a:r>
              <a:rPr lang="ro-RO" sz="1200" b="1" dirty="0">
                <a:solidFill>
                  <a:schemeClr val="tx1"/>
                </a:solidFill>
                <a:latin typeface="Montserrat" panose="00000500000000000000" pitchFamily="2" charset="0"/>
              </a:rPr>
              <a:t>Test completion report</a:t>
            </a:r>
            <a:r>
              <a:rPr lang="en-US" sz="1200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ro-RO" sz="1200" dirty="0">
                <a:solidFill>
                  <a:schemeClr val="tx1"/>
                </a:solidFill>
                <a:latin typeface="Montserrat" panose="00000500000000000000" pitchFamily="2" charset="0"/>
              </a:rPr>
              <a:t>este raportul care </a:t>
            </a:r>
            <a:r>
              <a:rPr lang="en-US" sz="1200" dirty="0" err="1">
                <a:solidFill>
                  <a:schemeClr val="tx1"/>
                </a:solidFill>
                <a:latin typeface="Montserrat" panose="00000500000000000000" pitchFamily="2" charset="0"/>
              </a:rPr>
              <a:t>rezumă</a:t>
            </a:r>
            <a:r>
              <a:rPr lang="en-US" sz="1200" dirty="0">
                <a:solidFill>
                  <a:schemeClr val="tx1"/>
                </a:solidFill>
                <a:latin typeface="Montserrat" panose="00000500000000000000" pitchFamily="2" charset="0"/>
              </a:rPr>
              <a:t> s</a:t>
            </a:r>
            <a:r>
              <a:rPr lang="ro-RO" sz="1200" dirty="0">
                <a:solidFill>
                  <a:schemeClr val="tx1"/>
                </a:solidFill>
                <a:latin typeface="Montserrat" panose="00000500000000000000" pitchFamily="2" charset="0"/>
              </a:rPr>
              <a:t>copul </a:t>
            </a:r>
            <a:r>
              <a:rPr lang="en-US" sz="1200" dirty="0" err="1">
                <a:solidFill>
                  <a:schemeClr val="tx1"/>
                </a:solidFill>
                <a:latin typeface="Montserrat" panose="00000500000000000000" pitchFamily="2" charset="0"/>
              </a:rPr>
              <a:t>testelor</a:t>
            </a:r>
            <a:r>
              <a:rPr lang="en-US" sz="1200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Montserrat" panose="00000500000000000000" pitchFamily="2" charset="0"/>
              </a:rPr>
              <a:t>executate</a:t>
            </a:r>
            <a:r>
              <a:rPr lang="ro-RO" sz="1200" dirty="0">
                <a:solidFill>
                  <a:schemeClr val="tx1"/>
                </a:solidFill>
                <a:latin typeface="Montserrat" panose="00000500000000000000" pitchFamily="2" charset="0"/>
              </a:rPr>
              <a:t>. Acest raport este generat la final execuției testelor.</a:t>
            </a:r>
            <a:endParaRPr lang="en-US" sz="1200" b="1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endParaRPr lang="en-US" sz="1200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60778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5F104CC7-F3CA-4897-8E9D-369BB462A1D9}"/>
              </a:ext>
            </a:extLst>
          </p:cNvPr>
          <p:cNvSpPr txBox="1">
            <a:spLocks/>
          </p:cNvSpPr>
          <p:nvPr/>
        </p:nvSpPr>
        <p:spPr>
          <a:xfrm>
            <a:off x="494985" y="432382"/>
            <a:ext cx="11202029" cy="5666415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 err="1">
                <a:solidFill>
                  <a:schemeClr val="bg1"/>
                </a:solidFill>
                <a:latin typeface="Montserrat" panose="00000500000000000000" pitchFamily="2" charset="0"/>
              </a:rPr>
              <a:t>Tehnicile</a:t>
            </a:r>
            <a:r>
              <a:rPr lang="en-US" sz="1400" dirty="0">
                <a:solidFill>
                  <a:schemeClr val="bg1"/>
                </a:solidFill>
                <a:latin typeface="Montserrat" panose="00000500000000000000" pitchFamily="2" charset="0"/>
              </a:rPr>
              <a:t> de </a:t>
            </a:r>
            <a:r>
              <a:rPr lang="en-US" sz="1400" dirty="0" err="1">
                <a:solidFill>
                  <a:schemeClr val="bg1"/>
                </a:solidFill>
                <a:latin typeface="Montserrat" panose="00000500000000000000" pitchFamily="2" charset="0"/>
              </a:rPr>
              <a:t>testare</a:t>
            </a:r>
            <a:r>
              <a:rPr lang="en-US" sz="1400" dirty="0">
                <a:solidFill>
                  <a:schemeClr val="bg1"/>
                </a:solidFill>
                <a:latin typeface="Montserrat" panose="00000500000000000000" pitchFamily="2" charset="0"/>
              </a:rPr>
              <a:t> sunt:</a:t>
            </a:r>
          </a:p>
          <a:p>
            <a:pPr algn="just">
              <a:buFont typeface="Courier New" panose="02070309020205020404" pitchFamily="49" charset="0"/>
              <a:buChar char="o"/>
            </a:pPr>
            <a:r>
              <a:rPr lang="en-US" sz="1200" b="1" dirty="0">
                <a:solidFill>
                  <a:schemeClr val="bg1"/>
                </a:solidFill>
                <a:latin typeface="Montserrat" panose="00000500000000000000" pitchFamily="2" charset="0"/>
              </a:rPr>
              <a:t>Black-Box testing </a:t>
            </a:r>
            <a:r>
              <a:rPr lang="en-US" sz="1200" dirty="0">
                <a:solidFill>
                  <a:schemeClr val="bg1"/>
                </a:solidFill>
                <a:latin typeface="Montserrat" panose="00000500000000000000" pitchFamily="2" charset="0"/>
              </a:rPr>
              <a:t>– </a:t>
            </a:r>
            <a:r>
              <a:rPr lang="en-US" sz="1200" dirty="0" err="1">
                <a:solidFill>
                  <a:schemeClr val="bg1"/>
                </a:solidFill>
                <a:latin typeface="Montserrat" panose="00000500000000000000" pitchFamily="2" charset="0"/>
              </a:rPr>
              <a:t>este</a:t>
            </a:r>
            <a:r>
              <a:rPr lang="en-US" sz="1200" dirty="0">
                <a:solidFill>
                  <a:schemeClr val="bg1"/>
                </a:solidFill>
                <a:latin typeface="Montserrat" panose="00000500000000000000" pitchFamily="2" charset="0"/>
              </a:rPr>
              <a:t> o </a:t>
            </a:r>
            <a:r>
              <a:rPr lang="en-US" sz="1200" dirty="0" err="1">
                <a:solidFill>
                  <a:schemeClr val="bg1"/>
                </a:solidFill>
                <a:latin typeface="Montserrat" panose="00000500000000000000" pitchFamily="2" charset="0"/>
              </a:rPr>
              <a:t>tehnic</a:t>
            </a:r>
            <a:r>
              <a:rPr lang="ro-RO" sz="1200" dirty="0">
                <a:solidFill>
                  <a:schemeClr val="bg1"/>
                </a:solidFill>
                <a:latin typeface="Montserrat" panose="00000500000000000000" pitchFamily="2" charset="0"/>
              </a:rPr>
              <a:t>ă</a:t>
            </a:r>
            <a:r>
              <a:rPr lang="en-US" sz="1200" dirty="0">
                <a:solidFill>
                  <a:schemeClr val="bg1"/>
                </a:solidFill>
                <a:latin typeface="Montserrat" panose="00000500000000000000" pitchFamily="2" charset="0"/>
              </a:rPr>
              <a:t> de </a:t>
            </a:r>
            <a:r>
              <a:rPr lang="en-US" sz="1200" dirty="0" err="1">
                <a:solidFill>
                  <a:schemeClr val="bg1"/>
                </a:solidFill>
                <a:latin typeface="Montserrat" panose="00000500000000000000" pitchFamily="2" charset="0"/>
              </a:rPr>
              <a:t>testare</a:t>
            </a:r>
            <a:r>
              <a:rPr lang="en-US" sz="12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ro-RO" sz="1200" dirty="0">
                <a:solidFill>
                  <a:schemeClr val="bg1"/>
                </a:solidFill>
                <a:latin typeface="Montserrat" panose="00000500000000000000" pitchFamily="2" charset="0"/>
              </a:rPr>
              <a:t>î</a:t>
            </a:r>
            <a:r>
              <a:rPr lang="en-US" sz="1200" dirty="0">
                <a:solidFill>
                  <a:schemeClr val="bg1"/>
                </a:solidFill>
                <a:latin typeface="Montserrat" panose="00000500000000000000" pitchFamily="2" charset="0"/>
              </a:rPr>
              <a:t>n care </a:t>
            </a:r>
            <a:r>
              <a:rPr lang="en-US" sz="1200" dirty="0" err="1">
                <a:solidFill>
                  <a:schemeClr val="bg1"/>
                </a:solidFill>
                <a:latin typeface="Montserrat" panose="00000500000000000000" pitchFamily="2" charset="0"/>
              </a:rPr>
              <a:t>functionalitatiile</a:t>
            </a:r>
            <a:r>
              <a:rPr lang="en-US" sz="1200" dirty="0">
                <a:solidFill>
                  <a:schemeClr val="bg1"/>
                </a:solidFill>
                <a:latin typeface="Montserrat" panose="00000500000000000000" pitchFamily="2" charset="0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Montserrat" panose="00000500000000000000" pitchFamily="2" charset="0"/>
              </a:rPr>
              <a:t>aplica</a:t>
            </a:r>
            <a:r>
              <a:rPr lang="ro-RO" sz="1200" dirty="0">
                <a:solidFill>
                  <a:schemeClr val="bg1"/>
                </a:solidFill>
                <a:latin typeface="Montserrat" panose="00000500000000000000" pitchFamily="2" charset="0"/>
              </a:rPr>
              <a:t>ț</a:t>
            </a:r>
            <a:r>
              <a:rPr lang="en-US" sz="1200" dirty="0" err="1">
                <a:solidFill>
                  <a:schemeClr val="bg1"/>
                </a:solidFill>
                <a:latin typeface="Montserrat" panose="00000500000000000000" pitchFamily="2" charset="0"/>
              </a:rPr>
              <a:t>iilor</a:t>
            </a:r>
            <a:r>
              <a:rPr lang="en-US" sz="1200" dirty="0">
                <a:solidFill>
                  <a:schemeClr val="bg1"/>
                </a:solidFill>
                <a:latin typeface="Montserrat" panose="00000500000000000000" pitchFamily="2" charset="0"/>
              </a:rPr>
              <a:t> software sunt testate </a:t>
            </a:r>
            <a:r>
              <a:rPr lang="en-US" sz="1200" dirty="0" err="1">
                <a:solidFill>
                  <a:schemeClr val="bg1"/>
                </a:solidFill>
                <a:latin typeface="Montserrat" panose="00000500000000000000" pitchFamily="2" charset="0"/>
              </a:rPr>
              <a:t>fara</a:t>
            </a:r>
            <a:r>
              <a:rPr lang="en-US" sz="1200" dirty="0">
                <a:solidFill>
                  <a:schemeClr val="bg1"/>
                </a:solidFill>
                <a:latin typeface="Montserrat" panose="00000500000000000000" pitchFamily="2" charset="0"/>
              </a:rPr>
              <a:t> a </a:t>
            </a:r>
            <a:r>
              <a:rPr lang="en-US" sz="1200" dirty="0" err="1">
                <a:solidFill>
                  <a:schemeClr val="bg1"/>
                </a:solidFill>
                <a:latin typeface="Montserrat" panose="00000500000000000000" pitchFamily="2" charset="0"/>
              </a:rPr>
              <a:t>avea</a:t>
            </a:r>
            <a:r>
              <a:rPr lang="en-US" sz="12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Montserrat" panose="00000500000000000000" pitchFamily="2" charset="0"/>
              </a:rPr>
              <a:t>cunostiite</a:t>
            </a:r>
            <a:r>
              <a:rPr lang="en-US" sz="12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Montserrat" panose="00000500000000000000" pitchFamily="2" charset="0"/>
              </a:rPr>
              <a:t>despre</a:t>
            </a:r>
            <a:r>
              <a:rPr lang="en-US" sz="12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Montserrat" panose="00000500000000000000" pitchFamily="2" charset="0"/>
              </a:rPr>
              <a:t>structura</a:t>
            </a:r>
            <a:r>
              <a:rPr lang="en-US" sz="12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Montserrat" panose="00000500000000000000" pitchFamily="2" charset="0"/>
              </a:rPr>
              <a:t>codului</a:t>
            </a:r>
            <a:r>
              <a:rPr lang="en-US" sz="1200" dirty="0">
                <a:solidFill>
                  <a:schemeClr val="bg1"/>
                </a:solidFill>
                <a:latin typeface="Montserrat" panose="00000500000000000000" pitchFamily="2" charset="0"/>
              </a:rPr>
              <a:t> intern. Un tester </a:t>
            </a:r>
            <a:r>
              <a:rPr lang="en-US" sz="1200" dirty="0" err="1">
                <a:solidFill>
                  <a:schemeClr val="bg1"/>
                </a:solidFill>
                <a:latin typeface="Montserrat" panose="00000500000000000000" pitchFamily="2" charset="0"/>
              </a:rPr>
              <a:t>furnizează</a:t>
            </a:r>
            <a:r>
              <a:rPr lang="en-US" sz="1200" dirty="0">
                <a:solidFill>
                  <a:schemeClr val="bg1"/>
                </a:solidFill>
                <a:latin typeface="Montserrat" panose="00000500000000000000" pitchFamily="2" charset="0"/>
              </a:rPr>
              <a:t> un input </a:t>
            </a:r>
            <a:r>
              <a:rPr lang="en-US" sz="1200" dirty="0" err="1">
                <a:solidFill>
                  <a:schemeClr val="bg1"/>
                </a:solidFill>
                <a:latin typeface="Montserrat" panose="00000500000000000000" pitchFamily="2" charset="0"/>
              </a:rPr>
              <a:t>și</a:t>
            </a:r>
            <a:r>
              <a:rPr lang="en-US" sz="12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Montserrat" panose="00000500000000000000" pitchFamily="2" charset="0"/>
              </a:rPr>
              <a:t>observă</a:t>
            </a:r>
            <a:r>
              <a:rPr lang="en-US" sz="1200" dirty="0">
                <a:solidFill>
                  <a:schemeClr val="bg1"/>
                </a:solidFill>
                <a:latin typeface="Montserrat" panose="00000500000000000000" pitchFamily="2" charset="0"/>
              </a:rPr>
              <a:t> output-ul </a:t>
            </a:r>
            <a:r>
              <a:rPr lang="en-US" sz="1200" dirty="0" err="1">
                <a:solidFill>
                  <a:schemeClr val="bg1"/>
                </a:solidFill>
                <a:latin typeface="Montserrat" panose="00000500000000000000" pitchFamily="2" charset="0"/>
              </a:rPr>
              <a:t>generat</a:t>
            </a:r>
            <a:r>
              <a:rPr lang="en-US" sz="1200" dirty="0">
                <a:solidFill>
                  <a:schemeClr val="bg1"/>
                </a:solidFill>
                <a:latin typeface="Montserrat" panose="00000500000000000000" pitchFamily="2" charset="0"/>
              </a:rPr>
              <a:t> de </a:t>
            </a:r>
            <a:r>
              <a:rPr lang="en-US" sz="1200" dirty="0" err="1">
                <a:solidFill>
                  <a:schemeClr val="bg1"/>
                </a:solidFill>
                <a:latin typeface="Montserrat" panose="00000500000000000000" pitchFamily="2" charset="0"/>
              </a:rPr>
              <a:t>sistemul</a:t>
            </a:r>
            <a:r>
              <a:rPr lang="en-US" sz="12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Montserrat" panose="00000500000000000000" pitchFamily="2" charset="0"/>
              </a:rPr>
              <a:t>testat</a:t>
            </a:r>
            <a:r>
              <a:rPr lang="en-US" sz="12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ro-RO" sz="1200" dirty="0">
                <a:solidFill>
                  <a:schemeClr val="bg1"/>
                </a:solidFill>
                <a:latin typeface="Montserrat" panose="00000500000000000000" pitchFamily="2" charset="0"/>
              </a:rPr>
              <a:t>ș</a:t>
            </a:r>
            <a:r>
              <a:rPr lang="en-US" sz="1200" dirty="0" err="1">
                <a:solidFill>
                  <a:schemeClr val="bg1"/>
                </a:solidFill>
                <a:latin typeface="Montserrat" panose="00000500000000000000" pitchFamily="2" charset="0"/>
              </a:rPr>
              <a:t>i</a:t>
            </a:r>
            <a:r>
              <a:rPr lang="en-US" sz="1200" dirty="0">
                <a:solidFill>
                  <a:schemeClr val="bg1"/>
                </a:solidFill>
                <a:latin typeface="Montserrat" panose="00000500000000000000" pitchFamily="2" charset="0"/>
              </a:rPr>
              <a:t> se </a:t>
            </a:r>
            <a:r>
              <a:rPr lang="en-US" sz="1200" dirty="0" err="1">
                <a:solidFill>
                  <a:schemeClr val="bg1"/>
                </a:solidFill>
                <a:latin typeface="Montserrat" panose="00000500000000000000" pitchFamily="2" charset="0"/>
              </a:rPr>
              <a:t>bazeaz</a:t>
            </a:r>
            <a:r>
              <a:rPr lang="ro-RO" sz="1200" dirty="0">
                <a:solidFill>
                  <a:schemeClr val="bg1"/>
                </a:solidFill>
                <a:latin typeface="Montserrat" panose="00000500000000000000" pitchFamily="2" charset="0"/>
              </a:rPr>
              <a:t>ă</a:t>
            </a:r>
            <a:r>
              <a:rPr lang="en-US" sz="12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ro-RO" sz="1200" dirty="0">
                <a:solidFill>
                  <a:schemeClr val="bg1"/>
                </a:solidFill>
                <a:latin typeface="Montserrat" panose="00000500000000000000" pitchFamily="2" charset="0"/>
              </a:rPr>
              <a:t>î</a:t>
            </a:r>
            <a:r>
              <a:rPr lang="en-US" sz="1200" dirty="0">
                <a:solidFill>
                  <a:schemeClr val="bg1"/>
                </a:solidFill>
                <a:latin typeface="Montserrat" panose="00000500000000000000" pitchFamily="2" charset="0"/>
              </a:rPr>
              <a:t>n </a:t>
            </a:r>
            <a:r>
              <a:rPr lang="en-US" sz="1200" dirty="0" err="1">
                <a:solidFill>
                  <a:schemeClr val="bg1"/>
                </a:solidFill>
                <a:latin typeface="Montserrat" panose="00000500000000000000" pitchFamily="2" charset="0"/>
              </a:rPr>
              <a:t>totalitate</a:t>
            </a:r>
            <a:r>
              <a:rPr lang="en-US" sz="1200" dirty="0">
                <a:solidFill>
                  <a:schemeClr val="bg1"/>
                </a:solidFill>
                <a:latin typeface="Montserrat" panose="00000500000000000000" pitchFamily="2" charset="0"/>
              </a:rPr>
              <a:t> pe cerin</a:t>
            </a:r>
            <a:r>
              <a:rPr lang="ro-RO" sz="1200" dirty="0">
                <a:solidFill>
                  <a:schemeClr val="bg1"/>
                </a:solidFill>
                <a:latin typeface="Montserrat" panose="00000500000000000000" pitchFamily="2" charset="0"/>
              </a:rPr>
              <a:t>ț</a:t>
            </a:r>
            <a:r>
              <a:rPr lang="en-US" sz="1200" dirty="0" err="1">
                <a:solidFill>
                  <a:schemeClr val="bg1"/>
                </a:solidFill>
                <a:latin typeface="Montserrat" panose="00000500000000000000" pitchFamily="2" charset="0"/>
              </a:rPr>
              <a:t>ele</a:t>
            </a:r>
            <a:r>
              <a:rPr lang="en-US" sz="12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ro-RO" sz="1200" dirty="0">
                <a:solidFill>
                  <a:schemeClr val="bg1"/>
                </a:solidFill>
                <a:latin typeface="Montserrat" panose="00000500000000000000" pitchFamily="2" charset="0"/>
              </a:rPr>
              <a:t>ș</a:t>
            </a:r>
            <a:r>
              <a:rPr lang="en-US" sz="1200" dirty="0" err="1">
                <a:solidFill>
                  <a:schemeClr val="bg1"/>
                </a:solidFill>
                <a:latin typeface="Montserrat" panose="00000500000000000000" pitchFamily="2" charset="0"/>
              </a:rPr>
              <a:t>i</a:t>
            </a:r>
            <a:r>
              <a:rPr lang="en-US" sz="12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Montserrat" panose="00000500000000000000" pitchFamily="2" charset="0"/>
              </a:rPr>
              <a:t>specifica</a:t>
            </a:r>
            <a:r>
              <a:rPr lang="ro-RO" sz="1200" dirty="0">
                <a:solidFill>
                  <a:schemeClr val="bg1"/>
                </a:solidFill>
                <a:latin typeface="Montserrat" panose="00000500000000000000" pitchFamily="2" charset="0"/>
              </a:rPr>
              <a:t>ț</a:t>
            </a:r>
            <a:r>
              <a:rPr lang="en-US" sz="1200" dirty="0" err="1">
                <a:solidFill>
                  <a:schemeClr val="bg1"/>
                </a:solidFill>
                <a:latin typeface="Montserrat" panose="00000500000000000000" pitchFamily="2" charset="0"/>
              </a:rPr>
              <a:t>ile</a:t>
            </a:r>
            <a:r>
              <a:rPr lang="en-US" sz="1200" dirty="0">
                <a:solidFill>
                  <a:schemeClr val="bg1"/>
                </a:solidFill>
                <a:latin typeface="Montserrat" panose="00000500000000000000" pitchFamily="2" charset="0"/>
              </a:rPr>
              <a:t> software.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algn="just">
              <a:buFont typeface="Courier New" panose="02070309020205020404" pitchFamily="49" charset="0"/>
              <a:buChar char="o"/>
            </a:pPr>
            <a:r>
              <a:rPr lang="en-US" sz="1200" b="1" dirty="0">
                <a:solidFill>
                  <a:schemeClr val="tx1"/>
                </a:solidFill>
                <a:latin typeface="Montserrat" panose="00000500000000000000" pitchFamily="2" charset="0"/>
              </a:rPr>
              <a:t>White-Box testing </a:t>
            </a:r>
            <a:r>
              <a:rPr lang="en-US" sz="1200" dirty="0">
                <a:solidFill>
                  <a:schemeClr val="tx1"/>
                </a:solidFill>
                <a:latin typeface="Montserrat" panose="00000500000000000000" pitchFamily="2" charset="0"/>
              </a:rPr>
              <a:t>– </a:t>
            </a:r>
            <a:r>
              <a:rPr lang="en-US" sz="1200" dirty="0" err="1">
                <a:solidFill>
                  <a:schemeClr val="tx1"/>
                </a:solidFill>
                <a:latin typeface="Montserrat" panose="00000500000000000000" pitchFamily="2" charset="0"/>
              </a:rPr>
              <a:t>este</a:t>
            </a:r>
            <a:r>
              <a:rPr lang="en-US" sz="1200" dirty="0">
                <a:solidFill>
                  <a:schemeClr val="tx1"/>
                </a:solidFill>
                <a:latin typeface="Montserrat" panose="00000500000000000000" pitchFamily="2" charset="0"/>
              </a:rPr>
              <a:t> o </a:t>
            </a:r>
            <a:r>
              <a:rPr lang="en-US" sz="1200" dirty="0" err="1">
                <a:solidFill>
                  <a:schemeClr val="tx1"/>
                </a:solidFill>
                <a:latin typeface="Montserrat" panose="00000500000000000000" pitchFamily="2" charset="0"/>
              </a:rPr>
              <a:t>tehnic</a:t>
            </a:r>
            <a:r>
              <a:rPr lang="ro-RO" sz="1200" dirty="0">
                <a:solidFill>
                  <a:schemeClr val="tx1"/>
                </a:solidFill>
                <a:latin typeface="Montserrat" panose="00000500000000000000" pitchFamily="2" charset="0"/>
              </a:rPr>
              <a:t>ă</a:t>
            </a:r>
            <a:r>
              <a:rPr lang="en-US" sz="1200" dirty="0">
                <a:solidFill>
                  <a:schemeClr val="tx1"/>
                </a:solidFill>
                <a:latin typeface="Montserrat" panose="00000500000000000000" pitchFamily="2" charset="0"/>
              </a:rPr>
              <a:t> de </a:t>
            </a:r>
            <a:r>
              <a:rPr lang="en-US" sz="1200" dirty="0" err="1">
                <a:solidFill>
                  <a:schemeClr val="tx1"/>
                </a:solidFill>
                <a:latin typeface="Montserrat" panose="00000500000000000000" pitchFamily="2" charset="0"/>
              </a:rPr>
              <a:t>testare</a:t>
            </a:r>
            <a:r>
              <a:rPr lang="en-US" sz="1200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Montserrat" panose="00000500000000000000" pitchFamily="2" charset="0"/>
              </a:rPr>
              <a:t>în</a:t>
            </a:r>
            <a:r>
              <a:rPr lang="en-US" sz="1200" dirty="0">
                <a:solidFill>
                  <a:schemeClr val="tx1"/>
                </a:solidFill>
                <a:latin typeface="Montserrat" panose="00000500000000000000" pitchFamily="2" charset="0"/>
              </a:rPr>
              <a:t> care </a:t>
            </a:r>
            <a:r>
              <a:rPr lang="en-US" sz="1200" dirty="0" err="1">
                <a:solidFill>
                  <a:schemeClr val="tx1"/>
                </a:solidFill>
                <a:latin typeface="Montserrat" panose="00000500000000000000" pitchFamily="2" charset="0"/>
              </a:rPr>
              <a:t>structura</a:t>
            </a:r>
            <a:r>
              <a:rPr lang="en-US" sz="1200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Montserrat" panose="00000500000000000000" pitchFamily="2" charset="0"/>
              </a:rPr>
              <a:t>internă</a:t>
            </a:r>
            <a:r>
              <a:rPr lang="en-US" sz="1200" dirty="0">
                <a:solidFill>
                  <a:schemeClr val="tx1"/>
                </a:solidFill>
                <a:latin typeface="Montserrat" panose="00000500000000000000" pitchFamily="2" charset="0"/>
              </a:rPr>
              <a:t>, </a:t>
            </a:r>
            <a:r>
              <a:rPr lang="en-US" sz="1200" dirty="0" err="1">
                <a:solidFill>
                  <a:schemeClr val="tx1"/>
                </a:solidFill>
                <a:latin typeface="Montserrat" panose="00000500000000000000" pitchFamily="2" charset="0"/>
              </a:rPr>
              <a:t>proiectarea</a:t>
            </a:r>
            <a:r>
              <a:rPr lang="en-US" sz="1200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Montserrat" panose="00000500000000000000" pitchFamily="2" charset="0"/>
              </a:rPr>
              <a:t>și</a:t>
            </a:r>
            <a:r>
              <a:rPr lang="en-US" sz="1200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Montserrat" panose="00000500000000000000" pitchFamily="2" charset="0"/>
              </a:rPr>
              <a:t>codificarea</a:t>
            </a:r>
            <a:r>
              <a:rPr lang="en-US" sz="1200" dirty="0">
                <a:solidFill>
                  <a:schemeClr val="tx1"/>
                </a:solidFill>
                <a:latin typeface="Montserrat" panose="00000500000000000000" pitchFamily="2" charset="0"/>
              </a:rPr>
              <a:t> software-</a:t>
            </a:r>
            <a:r>
              <a:rPr lang="en-US" sz="1200" dirty="0" err="1">
                <a:solidFill>
                  <a:schemeClr val="tx1"/>
                </a:solidFill>
                <a:latin typeface="Montserrat" panose="00000500000000000000" pitchFamily="2" charset="0"/>
              </a:rPr>
              <a:t>ului</a:t>
            </a:r>
            <a:r>
              <a:rPr lang="en-US" sz="1200" dirty="0">
                <a:solidFill>
                  <a:schemeClr val="tx1"/>
                </a:solidFill>
                <a:latin typeface="Montserrat" panose="00000500000000000000" pitchFamily="2" charset="0"/>
              </a:rPr>
              <a:t> sunt testate </a:t>
            </a:r>
            <a:r>
              <a:rPr lang="en-US" sz="1200" dirty="0" err="1">
                <a:solidFill>
                  <a:schemeClr val="tx1"/>
                </a:solidFill>
                <a:latin typeface="Montserrat" panose="00000500000000000000" pitchFamily="2" charset="0"/>
              </a:rPr>
              <a:t>pentru</a:t>
            </a:r>
            <a:r>
              <a:rPr lang="en-US" sz="1200" dirty="0">
                <a:solidFill>
                  <a:schemeClr val="tx1"/>
                </a:solidFill>
                <a:latin typeface="Montserrat" panose="00000500000000000000" pitchFamily="2" charset="0"/>
              </a:rPr>
              <a:t> a </a:t>
            </a:r>
            <a:r>
              <a:rPr lang="en-US" sz="1200" dirty="0" err="1">
                <a:solidFill>
                  <a:schemeClr val="tx1"/>
                </a:solidFill>
                <a:latin typeface="Montserrat" panose="00000500000000000000" pitchFamily="2" charset="0"/>
              </a:rPr>
              <a:t>verifica</a:t>
            </a:r>
            <a:r>
              <a:rPr lang="en-US" sz="1200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Montserrat" panose="00000500000000000000" pitchFamily="2" charset="0"/>
              </a:rPr>
              <a:t>fluxul</a:t>
            </a:r>
            <a:r>
              <a:rPr lang="en-US" sz="1200" dirty="0">
                <a:solidFill>
                  <a:schemeClr val="tx1"/>
                </a:solidFill>
                <a:latin typeface="Montserrat" panose="00000500000000000000" pitchFamily="2" charset="0"/>
              </a:rPr>
              <a:t> de </a:t>
            </a:r>
            <a:r>
              <a:rPr lang="en-US" sz="1200" dirty="0" err="1">
                <a:solidFill>
                  <a:schemeClr val="tx1"/>
                </a:solidFill>
                <a:latin typeface="Montserrat" panose="00000500000000000000" pitchFamily="2" charset="0"/>
              </a:rPr>
              <a:t>intrare-ieșire</a:t>
            </a:r>
            <a:r>
              <a:rPr lang="en-US" sz="1200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Montserrat" panose="00000500000000000000" pitchFamily="2" charset="0"/>
              </a:rPr>
              <a:t>și</a:t>
            </a:r>
            <a:r>
              <a:rPr lang="en-US" sz="1200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Montserrat" panose="00000500000000000000" pitchFamily="2" charset="0"/>
              </a:rPr>
              <a:t>pentru</a:t>
            </a:r>
            <a:r>
              <a:rPr lang="en-US" sz="1200" dirty="0">
                <a:solidFill>
                  <a:schemeClr val="tx1"/>
                </a:solidFill>
                <a:latin typeface="Montserrat" panose="00000500000000000000" pitchFamily="2" charset="0"/>
              </a:rPr>
              <a:t> a </a:t>
            </a:r>
            <a:r>
              <a:rPr lang="en-US" sz="1200" dirty="0" err="1">
                <a:solidFill>
                  <a:schemeClr val="tx1"/>
                </a:solidFill>
                <a:latin typeface="Montserrat" panose="00000500000000000000" pitchFamily="2" charset="0"/>
              </a:rPr>
              <a:t>îmbunătăți</a:t>
            </a:r>
            <a:r>
              <a:rPr lang="en-US" sz="1200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Montserrat" panose="00000500000000000000" pitchFamily="2" charset="0"/>
              </a:rPr>
              <a:t>proiectarea</a:t>
            </a:r>
            <a:r>
              <a:rPr lang="en-US" sz="1200" dirty="0">
                <a:solidFill>
                  <a:schemeClr val="tx1"/>
                </a:solidFill>
                <a:latin typeface="Montserrat" panose="00000500000000000000" pitchFamily="2" charset="0"/>
              </a:rPr>
              <a:t>, </a:t>
            </a:r>
            <a:r>
              <a:rPr lang="en-US" sz="1200" dirty="0" err="1">
                <a:solidFill>
                  <a:schemeClr val="tx1"/>
                </a:solidFill>
                <a:latin typeface="Montserrat" panose="00000500000000000000" pitchFamily="2" charset="0"/>
              </a:rPr>
              <a:t>utilizabilitatea</a:t>
            </a:r>
            <a:r>
              <a:rPr lang="en-US" sz="1200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Montserrat" panose="00000500000000000000" pitchFamily="2" charset="0"/>
              </a:rPr>
              <a:t>și</a:t>
            </a:r>
            <a:r>
              <a:rPr lang="en-US" sz="1200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Montserrat" panose="00000500000000000000" pitchFamily="2" charset="0"/>
              </a:rPr>
              <a:t>securitatea</a:t>
            </a:r>
            <a:r>
              <a:rPr lang="en-US" sz="1200" dirty="0">
                <a:solidFill>
                  <a:schemeClr val="tx1"/>
                </a:solidFill>
                <a:latin typeface="Montserrat" panose="00000500000000000000" pitchFamily="2" charset="0"/>
              </a:rPr>
              <a:t>. </a:t>
            </a:r>
            <a:r>
              <a:rPr lang="en-US" sz="1200" dirty="0" err="1">
                <a:solidFill>
                  <a:schemeClr val="tx1"/>
                </a:solidFill>
                <a:latin typeface="Montserrat" panose="00000500000000000000" pitchFamily="2" charset="0"/>
              </a:rPr>
              <a:t>În</a:t>
            </a:r>
            <a:r>
              <a:rPr lang="en-US" sz="1200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Montserrat" panose="00000500000000000000" pitchFamily="2" charset="0"/>
              </a:rPr>
              <a:t>testarea</a:t>
            </a:r>
            <a:r>
              <a:rPr lang="en-US" sz="1200" dirty="0">
                <a:solidFill>
                  <a:schemeClr val="tx1"/>
                </a:solidFill>
                <a:latin typeface="Montserrat" panose="00000500000000000000" pitchFamily="2" charset="0"/>
              </a:rPr>
              <a:t> white-box (unit testing), </a:t>
            </a:r>
            <a:r>
              <a:rPr lang="en-US" sz="1200" dirty="0" err="1">
                <a:solidFill>
                  <a:schemeClr val="tx1"/>
                </a:solidFill>
                <a:latin typeface="Montserrat" panose="00000500000000000000" pitchFamily="2" charset="0"/>
              </a:rPr>
              <a:t>codul</a:t>
            </a:r>
            <a:r>
              <a:rPr lang="en-US" sz="1200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Montserrat" panose="00000500000000000000" pitchFamily="2" charset="0"/>
              </a:rPr>
              <a:t>este</a:t>
            </a:r>
            <a:r>
              <a:rPr lang="en-US" sz="1200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Montserrat" panose="00000500000000000000" pitchFamily="2" charset="0"/>
              </a:rPr>
              <a:t>vizibi</a:t>
            </a:r>
            <a:r>
              <a:rPr lang="ro-RO" sz="1200" dirty="0">
                <a:solidFill>
                  <a:schemeClr val="tx1"/>
                </a:solidFill>
                <a:latin typeface="Montserrat" panose="00000500000000000000" pitchFamily="2" charset="0"/>
              </a:rPr>
              <a:t>l</a:t>
            </a:r>
            <a:r>
              <a:rPr lang="en-US" sz="1200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Montserrat" panose="00000500000000000000" pitchFamily="2" charset="0"/>
              </a:rPr>
              <a:t>pentru</a:t>
            </a:r>
            <a:r>
              <a:rPr lang="en-US" sz="1200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Montserrat" panose="00000500000000000000" pitchFamily="2" charset="0"/>
              </a:rPr>
              <a:t>testeri</a:t>
            </a:r>
            <a:r>
              <a:rPr lang="en-US" sz="1200" dirty="0">
                <a:solidFill>
                  <a:schemeClr val="tx1"/>
                </a:solidFill>
                <a:latin typeface="Montserrat" panose="00000500000000000000" pitchFamily="2" charset="0"/>
              </a:rPr>
              <a:t>.</a:t>
            </a:r>
          </a:p>
          <a:p>
            <a:pPr>
              <a:buFont typeface="Courier New" panose="02070309020205020404" pitchFamily="49" charset="0"/>
              <a:buChar char="o"/>
            </a:pPr>
            <a:endParaRPr lang="en-US" sz="1200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marL="0" indent="0">
              <a:buNone/>
            </a:pPr>
            <a:endParaRPr lang="en-US" sz="1200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marL="0" indent="0">
              <a:buNone/>
            </a:pPr>
            <a:endParaRPr lang="en-US" sz="1200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algn="just">
              <a:buFont typeface="Courier New" panose="02070309020205020404" pitchFamily="49" charset="0"/>
              <a:buChar char="o"/>
            </a:pPr>
            <a:r>
              <a:rPr lang="en-US" sz="1200" b="1" dirty="0">
                <a:solidFill>
                  <a:schemeClr val="tx1"/>
                </a:solidFill>
                <a:latin typeface="Montserrat" panose="00000500000000000000" pitchFamily="2" charset="0"/>
              </a:rPr>
              <a:t>Experience-Based</a:t>
            </a:r>
            <a:r>
              <a:rPr lang="ro-RO" sz="1200" b="1" dirty="0">
                <a:solidFill>
                  <a:schemeClr val="tx1"/>
                </a:solidFill>
                <a:latin typeface="Montserrat" panose="00000500000000000000" pitchFamily="2" charset="0"/>
              </a:rPr>
              <a:t> testing</a:t>
            </a:r>
            <a:r>
              <a:rPr lang="en-US" sz="1200" b="1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en-US" sz="1200" dirty="0">
                <a:solidFill>
                  <a:schemeClr val="tx1"/>
                </a:solidFill>
                <a:latin typeface="Montserrat" panose="00000500000000000000" pitchFamily="2" charset="0"/>
              </a:rPr>
              <a:t>– </a:t>
            </a:r>
            <a:r>
              <a:rPr lang="en-US" sz="1200" dirty="0" err="1">
                <a:solidFill>
                  <a:schemeClr val="tx1"/>
                </a:solidFill>
                <a:latin typeface="Montserrat" panose="00000500000000000000" pitchFamily="2" charset="0"/>
              </a:rPr>
              <a:t>este</a:t>
            </a:r>
            <a:r>
              <a:rPr lang="en-US" sz="1200" dirty="0">
                <a:solidFill>
                  <a:schemeClr val="tx1"/>
                </a:solidFill>
                <a:latin typeface="Montserrat" panose="00000500000000000000" pitchFamily="2" charset="0"/>
              </a:rPr>
              <a:t> o </a:t>
            </a:r>
            <a:r>
              <a:rPr lang="en-US" sz="1200" dirty="0" err="1">
                <a:solidFill>
                  <a:schemeClr val="tx1"/>
                </a:solidFill>
                <a:latin typeface="Montserrat" panose="00000500000000000000" pitchFamily="2" charset="0"/>
              </a:rPr>
              <a:t>tehnic</a:t>
            </a:r>
            <a:r>
              <a:rPr lang="ro-RO" sz="1200" dirty="0">
                <a:solidFill>
                  <a:schemeClr val="tx1"/>
                </a:solidFill>
                <a:latin typeface="Montserrat" panose="00000500000000000000" pitchFamily="2" charset="0"/>
              </a:rPr>
              <a:t>ă</a:t>
            </a:r>
            <a:r>
              <a:rPr lang="en-US" sz="1200" dirty="0">
                <a:solidFill>
                  <a:schemeClr val="tx1"/>
                </a:solidFill>
                <a:latin typeface="Montserrat" panose="00000500000000000000" pitchFamily="2" charset="0"/>
              </a:rPr>
              <a:t> de </a:t>
            </a:r>
            <a:r>
              <a:rPr lang="en-US" sz="1200" dirty="0" err="1">
                <a:solidFill>
                  <a:schemeClr val="tx1"/>
                </a:solidFill>
                <a:latin typeface="Montserrat" panose="00000500000000000000" pitchFamily="2" charset="0"/>
              </a:rPr>
              <a:t>testare</a:t>
            </a:r>
            <a:r>
              <a:rPr lang="en-US" sz="1200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ro-RO" sz="1200" dirty="0">
                <a:solidFill>
                  <a:schemeClr val="tx1"/>
                </a:solidFill>
                <a:latin typeface="Montserrat" panose="00000500000000000000" pitchFamily="2" charset="0"/>
              </a:rPr>
              <a:t>ce </a:t>
            </a:r>
            <a:r>
              <a:rPr lang="en-US" sz="1200" dirty="0">
                <a:solidFill>
                  <a:schemeClr val="tx1"/>
                </a:solidFill>
                <a:latin typeface="Montserrat" panose="00000500000000000000" pitchFamily="2" charset="0"/>
              </a:rPr>
              <a:t>se </a:t>
            </a:r>
            <a:r>
              <a:rPr lang="en-US" sz="1200" dirty="0" err="1">
                <a:solidFill>
                  <a:schemeClr val="tx1"/>
                </a:solidFill>
                <a:latin typeface="Montserrat" panose="00000500000000000000" pitchFamily="2" charset="0"/>
              </a:rPr>
              <a:t>bazează</a:t>
            </a:r>
            <a:r>
              <a:rPr lang="en-US" sz="1200" dirty="0">
                <a:solidFill>
                  <a:schemeClr val="tx1"/>
                </a:solidFill>
                <a:latin typeface="Montserrat" panose="00000500000000000000" pitchFamily="2" charset="0"/>
              </a:rPr>
              <a:t> pe </a:t>
            </a:r>
            <a:r>
              <a:rPr lang="en-US" sz="1200" dirty="0" err="1">
                <a:solidFill>
                  <a:schemeClr val="tx1"/>
                </a:solidFill>
                <a:latin typeface="Montserrat" panose="00000500000000000000" pitchFamily="2" charset="0"/>
              </a:rPr>
              <a:t>abilitățile</a:t>
            </a:r>
            <a:r>
              <a:rPr lang="en-US" sz="1200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Montserrat" panose="00000500000000000000" pitchFamily="2" charset="0"/>
              </a:rPr>
              <a:t>și</a:t>
            </a:r>
            <a:r>
              <a:rPr lang="en-US" sz="1200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Montserrat" panose="00000500000000000000" pitchFamily="2" charset="0"/>
              </a:rPr>
              <a:t>experiența</a:t>
            </a:r>
            <a:r>
              <a:rPr lang="en-US" sz="1200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Montserrat" panose="00000500000000000000" pitchFamily="2" charset="0"/>
              </a:rPr>
              <a:t>testerilor</a:t>
            </a:r>
            <a:r>
              <a:rPr lang="en-US" sz="1200" dirty="0">
                <a:solidFill>
                  <a:schemeClr val="tx1"/>
                </a:solidFill>
                <a:latin typeface="Montserrat" panose="00000500000000000000" pitchFamily="2" charset="0"/>
              </a:rPr>
              <a:t>, </a:t>
            </a:r>
            <a:r>
              <a:rPr lang="en-US" sz="1200" dirty="0" err="1">
                <a:solidFill>
                  <a:schemeClr val="tx1"/>
                </a:solidFill>
                <a:latin typeface="Montserrat" panose="00000500000000000000" pitchFamily="2" charset="0"/>
              </a:rPr>
              <a:t>experților</a:t>
            </a:r>
            <a:r>
              <a:rPr lang="en-US" sz="1200" dirty="0">
                <a:solidFill>
                  <a:schemeClr val="tx1"/>
                </a:solidFill>
                <a:latin typeface="Montserrat" panose="00000500000000000000" pitchFamily="2" charset="0"/>
              </a:rPr>
              <a:t>, </a:t>
            </a:r>
            <a:r>
              <a:rPr lang="en-US" sz="1200" dirty="0" err="1">
                <a:solidFill>
                  <a:schemeClr val="tx1"/>
                </a:solidFill>
                <a:latin typeface="Montserrat" panose="00000500000000000000" pitchFamily="2" charset="0"/>
              </a:rPr>
              <a:t>utilizatorilor</a:t>
            </a:r>
            <a:r>
              <a:rPr lang="en-US" sz="1200" dirty="0">
                <a:solidFill>
                  <a:schemeClr val="tx1"/>
                </a:solidFill>
                <a:latin typeface="Montserrat" panose="00000500000000000000" pitchFamily="2" charset="0"/>
              </a:rPr>
              <a:t>. Se </a:t>
            </a:r>
            <a:r>
              <a:rPr lang="en-US" sz="1200" dirty="0" err="1">
                <a:solidFill>
                  <a:schemeClr val="tx1"/>
                </a:solidFill>
                <a:latin typeface="Montserrat" panose="00000500000000000000" pitchFamily="2" charset="0"/>
              </a:rPr>
              <a:t>desfășoară</a:t>
            </a:r>
            <a:r>
              <a:rPr lang="en-US" sz="1200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Montserrat" panose="00000500000000000000" pitchFamily="2" charset="0"/>
              </a:rPr>
              <a:t>într</a:t>
            </a:r>
            <a:r>
              <a:rPr lang="en-US" sz="1200" dirty="0">
                <a:solidFill>
                  <a:schemeClr val="tx1"/>
                </a:solidFill>
                <a:latin typeface="Montserrat" panose="00000500000000000000" pitchFamily="2" charset="0"/>
              </a:rPr>
              <a:t>-un mod ad-hoc, </a:t>
            </a:r>
            <a:r>
              <a:rPr lang="en-US" sz="1200" dirty="0" err="1">
                <a:solidFill>
                  <a:schemeClr val="tx1"/>
                </a:solidFill>
                <a:latin typeface="Montserrat" panose="00000500000000000000" pitchFamily="2" charset="0"/>
              </a:rPr>
              <a:t>deoarece</a:t>
            </a:r>
            <a:r>
              <a:rPr lang="en-US" sz="1200" dirty="0">
                <a:solidFill>
                  <a:schemeClr val="tx1"/>
                </a:solidFill>
                <a:latin typeface="Montserrat" panose="00000500000000000000" pitchFamily="2" charset="0"/>
              </a:rPr>
              <a:t> nu sunt </a:t>
            </a:r>
            <a:r>
              <a:rPr lang="en-US" sz="1200" dirty="0" err="1">
                <a:solidFill>
                  <a:schemeClr val="tx1"/>
                </a:solidFill>
                <a:latin typeface="Montserrat" panose="00000500000000000000" pitchFamily="2" charset="0"/>
              </a:rPr>
              <a:t>disponibile</a:t>
            </a:r>
            <a:r>
              <a:rPr lang="en-US" sz="1200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Montserrat" panose="00000500000000000000" pitchFamily="2" charset="0"/>
              </a:rPr>
              <a:t>specificații</a:t>
            </a:r>
            <a:r>
              <a:rPr lang="en-US" sz="1200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Montserrat" panose="00000500000000000000" pitchFamily="2" charset="0"/>
              </a:rPr>
              <a:t>adecvate</a:t>
            </a:r>
            <a:r>
              <a:rPr lang="en-US" sz="1200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Montserrat" panose="00000500000000000000" pitchFamily="2" charset="0"/>
              </a:rPr>
              <a:t>pentru</a:t>
            </a:r>
            <a:r>
              <a:rPr lang="en-US" sz="1200" dirty="0">
                <a:solidFill>
                  <a:schemeClr val="tx1"/>
                </a:solidFill>
                <a:latin typeface="Montserrat" panose="00000500000000000000" pitchFamily="2" charset="0"/>
              </a:rPr>
              <a:t> a </a:t>
            </a:r>
            <a:r>
              <a:rPr lang="en-US" sz="1200" dirty="0" err="1">
                <a:solidFill>
                  <a:schemeClr val="tx1"/>
                </a:solidFill>
                <a:latin typeface="Montserrat" panose="00000500000000000000" pitchFamily="2" charset="0"/>
              </a:rPr>
              <a:t>testa</a:t>
            </a:r>
            <a:r>
              <a:rPr lang="en-US" sz="1200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Montserrat" panose="00000500000000000000" pitchFamily="2" charset="0"/>
              </a:rPr>
              <a:t>aplicațiile</a:t>
            </a:r>
            <a:r>
              <a:rPr lang="en-US" sz="1200" dirty="0">
                <a:solidFill>
                  <a:schemeClr val="tx1"/>
                </a:solidFill>
                <a:latin typeface="Montserrat" panose="00000500000000000000" pitchFamily="2" charset="0"/>
              </a:rPr>
              <a:t>. </a:t>
            </a:r>
            <a:r>
              <a:rPr lang="en-US" sz="1200" dirty="0" err="1">
                <a:solidFill>
                  <a:schemeClr val="tx1"/>
                </a:solidFill>
                <a:latin typeface="Montserrat" panose="00000500000000000000" pitchFamily="2" charset="0"/>
              </a:rPr>
              <a:t>Aici</a:t>
            </a:r>
            <a:r>
              <a:rPr lang="en-US" sz="1200" dirty="0">
                <a:solidFill>
                  <a:schemeClr val="tx1"/>
                </a:solidFill>
                <a:latin typeface="Montserrat" panose="00000500000000000000" pitchFamily="2" charset="0"/>
              </a:rPr>
              <a:t> tester</a:t>
            </a:r>
            <a:r>
              <a:rPr lang="ro-RO" sz="1200" dirty="0">
                <a:solidFill>
                  <a:schemeClr val="tx1"/>
                </a:solidFill>
                <a:latin typeface="Montserrat" panose="00000500000000000000" pitchFamily="2" charset="0"/>
              </a:rPr>
              <a:t>-</a:t>
            </a:r>
            <a:r>
              <a:rPr lang="en-US" sz="1200" dirty="0">
                <a:solidFill>
                  <a:schemeClr val="tx1"/>
                </a:solidFill>
                <a:latin typeface="Montserrat" panose="00000500000000000000" pitchFamily="2" charset="0"/>
              </a:rPr>
              <a:t>ul </a:t>
            </a:r>
            <a:r>
              <a:rPr lang="en-US" sz="1200" dirty="0" err="1">
                <a:solidFill>
                  <a:schemeClr val="tx1"/>
                </a:solidFill>
                <a:latin typeface="Montserrat" panose="00000500000000000000" pitchFamily="2" charset="0"/>
              </a:rPr>
              <a:t>depinde</a:t>
            </a:r>
            <a:r>
              <a:rPr lang="en-US" sz="1200" dirty="0">
                <a:solidFill>
                  <a:schemeClr val="tx1"/>
                </a:solidFill>
                <a:latin typeface="Montserrat" panose="00000500000000000000" pitchFamily="2" charset="0"/>
              </a:rPr>
              <a:t> de </a:t>
            </a:r>
            <a:r>
              <a:rPr lang="en-US" sz="1200" dirty="0" err="1">
                <a:solidFill>
                  <a:schemeClr val="tx1"/>
                </a:solidFill>
                <a:latin typeface="Montserrat" panose="00000500000000000000" pitchFamily="2" charset="0"/>
              </a:rPr>
              <a:t>experiențele</a:t>
            </a:r>
            <a:r>
              <a:rPr lang="en-US" sz="1200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Montserrat" panose="00000500000000000000" pitchFamily="2" charset="0"/>
              </a:rPr>
              <a:t>anterioare</a:t>
            </a:r>
            <a:r>
              <a:rPr lang="en-US" sz="1200" dirty="0">
                <a:solidFill>
                  <a:schemeClr val="tx1"/>
                </a:solidFill>
                <a:latin typeface="Montserrat" panose="00000500000000000000" pitchFamily="2" charset="0"/>
              </a:rPr>
              <a:t> pe </a:t>
            </a:r>
            <a:r>
              <a:rPr lang="en-US" sz="1200" dirty="0" err="1">
                <a:solidFill>
                  <a:schemeClr val="tx1"/>
                </a:solidFill>
                <a:latin typeface="Montserrat" panose="00000500000000000000" pitchFamily="2" charset="0"/>
              </a:rPr>
              <a:t>proiecte</a:t>
            </a:r>
            <a:r>
              <a:rPr lang="ro-RO" sz="1200" dirty="0">
                <a:solidFill>
                  <a:schemeClr val="tx1"/>
                </a:solidFill>
                <a:latin typeface="Montserrat" panose="00000500000000000000" pitchFamily="2" charset="0"/>
              </a:rPr>
              <a:t> (</a:t>
            </a:r>
            <a:r>
              <a:rPr lang="en-US" sz="1200" i="1" dirty="0" err="1">
                <a:solidFill>
                  <a:schemeClr val="tx1"/>
                </a:solidFill>
                <a:latin typeface="Montserrat" panose="00000500000000000000" pitchFamily="2" charset="0"/>
              </a:rPr>
              <a:t>leasson</a:t>
            </a:r>
            <a:r>
              <a:rPr lang="en-US" sz="1200" i="1" dirty="0">
                <a:solidFill>
                  <a:schemeClr val="tx1"/>
                </a:solidFill>
                <a:latin typeface="Montserrat" panose="00000500000000000000" pitchFamily="2" charset="0"/>
              </a:rPr>
              <a:t> learned</a:t>
            </a:r>
            <a:r>
              <a:rPr lang="ro-RO" sz="1200" i="1" dirty="0">
                <a:solidFill>
                  <a:schemeClr val="tx1"/>
                </a:solidFill>
                <a:latin typeface="Montserrat" panose="00000500000000000000" pitchFamily="2" charset="0"/>
              </a:rPr>
              <a:t>)</a:t>
            </a:r>
            <a:r>
              <a:rPr lang="en-US" sz="1200" dirty="0">
                <a:solidFill>
                  <a:schemeClr val="tx1"/>
                </a:solidFill>
                <a:latin typeface="Montserrat" panose="00000500000000000000" pitchFamily="2" charset="0"/>
              </a:rPr>
              <a:t> cu </a:t>
            </a:r>
            <a:r>
              <a:rPr lang="en-US" sz="1200" dirty="0" err="1">
                <a:solidFill>
                  <a:schemeClr val="tx1"/>
                </a:solidFill>
                <a:latin typeface="Montserrat" panose="00000500000000000000" pitchFamily="2" charset="0"/>
              </a:rPr>
              <a:t>aceleași</a:t>
            </a:r>
            <a:r>
              <a:rPr lang="en-US" sz="1200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Montserrat" panose="00000500000000000000" pitchFamily="2" charset="0"/>
              </a:rPr>
              <a:t>tehnologii</a:t>
            </a:r>
            <a:r>
              <a:rPr lang="en-US" sz="1200" dirty="0">
                <a:solidFill>
                  <a:schemeClr val="tx1"/>
                </a:solidFill>
                <a:latin typeface="Montserrat" panose="00000500000000000000" pitchFamily="2" charset="0"/>
              </a:rPr>
              <a:t>.</a:t>
            </a:r>
          </a:p>
          <a:p>
            <a:pPr algn="just">
              <a:buFont typeface="Courier New" panose="02070309020205020404" pitchFamily="49" charset="0"/>
              <a:buChar char="o"/>
            </a:pPr>
            <a:endParaRPr lang="en-US" sz="1200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E33F34-4F6A-4B30-A7C8-DF0C2F1418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782" y="1382901"/>
            <a:ext cx="4052317" cy="75012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44B6E59-A16F-4036-A855-67C63E6F33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3049" y="2714973"/>
            <a:ext cx="4709782" cy="110123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0E78CF7-57BE-495C-BD58-F16F1E80CF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3049" y="4503703"/>
            <a:ext cx="4780778" cy="2354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2570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5F104CC7-F3CA-4897-8E9D-369BB462A1D9}"/>
              </a:ext>
            </a:extLst>
          </p:cNvPr>
          <p:cNvSpPr txBox="1">
            <a:spLocks/>
          </p:cNvSpPr>
          <p:nvPr/>
        </p:nvSpPr>
        <p:spPr>
          <a:xfrm>
            <a:off x="494985" y="432382"/>
            <a:ext cx="11202029" cy="5666415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4EBCEE2-4537-4D83-822A-3F42494359FB}"/>
              </a:ext>
            </a:extLst>
          </p:cNvPr>
          <p:cNvSpPr txBox="1">
            <a:spLocks/>
          </p:cNvSpPr>
          <p:nvPr/>
        </p:nvSpPr>
        <p:spPr>
          <a:xfrm>
            <a:off x="494985" y="330199"/>
            <a:ext cx="11448232" cy="6527801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200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pPr algn="just"/>
            <a:r>
              <a:rPr lang="en-US" sz="1300" b="1" dirty="0" err="1">
                <a:solidFill>
                  <a:schemeClr val="bg1"/>
                </a:solidFill>
                <a:latin typeface="Montserrat" panose="00000500000000000000" pitchFamily="2" charset="0"/>
              </a:rPr>
              <a:t>Testarea</a:t>
            </a:r>
            <a:r>
              <a:rPr lang="en-US" sz="1300" b="1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1300" b="1" dirty="0" err="1">
                <a:solidFill>
                  <a:schemeClr val="bg1"/>
                </a:solidFill>
                <a:latin typeface="Montserrat" panose="00000500000000000000" pitchFamily="2" charset="0"/>
              </a:rPr>
              <a:t>funcțională</a:t>
            </a:r>
            <a:r>
              <a:rPr lang="en-US" sz="1300" b="1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Montserrat" panose="00000500000000000000" pitchFamily="2" charset="0"/>
              </a:rPr>
              <a:t>verifică</a:t>
            </a:r>
            <a:r>
              <a:rPr lang="en-US" sz="13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Montserrat" panose="00000500000000000000" pitchFamily="2" charset="0"/>
              </a:rPr>
              <a:t>fiecare</a:t>
            </a:r>
            <a:r>
              <a:rPr lang="en-US" sz="13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1300" i="1" dirty="0" err="1">
                <a:solidFill>
                  <a:schemeClr val="bg1"/>
                </a:solidFill>
                <a:latin typeface="Montserrat" panose="00000500000000000000" pitchFamily="2" charset="0"/>
              </a:rPr>
              <a:t>funcție</a:t>
            </a:r>
            <a:r>
              <a:rPr lang="en-US" sz="1300" i="1" dirty="0">
                <a:solidFill>
                  <a:schemeClr val="bg1"/>
                </a:solidFill>
                <a:latin typeface="Montserrat" panose="00000500000000000000" pitchFamily="2" charset="0"/>
              </a:rPr>
              <a:t> / </a:t>
            </a:r>
            <a:r>
              <a:rPr lang="en-US" sz="1300" i="1" dirty="0" err="1">
                <a:solidFill>
                  <a:schemeClr val="bg1"/>
                </a:solidFill>
                <a:latin typeface="Montserrat" panose="00000500000000000000" pitchFamily="2" charset="0"/>
              </a:rPr>
              <a:t>caracteristică</a:t>
            </a:r>
            <a:r>
              <a:rPr lang="en-US" sz="1300" i="1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Montserrat" panose="00000500000000000000" pitchFamily="2" charset="0"/>
              </a:rPr>
              <a:t>a software-</a:t>
            </a:r>
            <a:r>
              <a:rPr lang="en-US" sz="1300" dirty="0" err="1">
                <a:solidFill>
                  <a:schemeClr val="bg1"/>
                </a:solidFill>
                <a:latin typeface="Montserrat" panose="00000500000000000000" pitchFamily="2" charset="0"/>
              </a:rPr>
              <a:t>ului</a:t>
            </a:r>
            <a:r>
              <a:rPr lang="en-US" sz="13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Montserrat" panose="00000500000000000000" pitchFamily="2" charset="0"/>
              </a:rPr>
              <a:t>iar</a:t>
            </a:r>
            <a:r>
              <a:rPr lang="en-US" sz="13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1300" b="1" dirty="0" err="1">
                <a:solidFill>
                  <a:schemeClr val="bg1"/>
                </a:solidFill>
                <a:latin typeface="Montserrat" panose="00000500000000000000" pitchFamily="2" charset="0"/>
              </a:rPr>
              <a:t>testarea</a:t>
            </a:r>
            <a:r>
              <a:rPr lang="en-US" sz="1300" b="1" dirty="0">
                <a:solidFill>
                  <a:schemeClr val="bg1"/>
                </a:solidFill>
                <a:latin typeface="Montserrat" panose="00000500000000000000" pitchFamily="2" charset="0"/>
              </a:rPr>
              <a:t> non-</a:t>
            </a:r>
            <a:r>
              <a:rPr lang="en-US" sz="1300" b="1" dirty="0" err="1">
                <a:solidFill>
                  <a:schemeClr val="bg1"/>
                </a:solidFill>
                <a:latin typeface="Montserrat" panose="00000500000000000000" pitchFamily="2" charset="0"/>
              </a:rPr>
              <a:t>funcțională</a:t>
            </a:r>
            <a:r>
              <a:rPr lang="en-US" sz="1300" b="1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Montserrat" panose="00000500000000000000" pitchFamily="2" charset="0"/>
              </a:rPr>
              <a:t>verifică</a:t>
            </a:r>
            <a:r>
              <a:rPr lang="en-US" sz="13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Montserrat" panose="00000500000000000000" pitchFamily="2" charset="0"/>
              </a:rPr>
              <a:t>aspecte</a:t>
            </a:r>
            <a:r>
              <a:rPr lang="en-US" sz="1300" dirty="0">
                <a:solidFill>
                  <a:schemeClr val="bg1"/>
                </a:solidFill>
                <a:latin typeface="Montserrat" panose="00000500000000000000" pitchFamily="2" charset="0"/>
              </a:rPr>
              <a:t> non-</a:t>
            </a:r>
            <a:r>
              <a:rPr lang="en-US" sz="1300" dirty="0" err="1">
                <a:solidFill>
                  <a:schemeClr val="bg1"/>
                </a:solidFill>
                <a:latin typeface="Montserrat" panose="00000500000000000000" pitchFamily="2" charset="0"/>
              </a:rPr>
              <a:t>funcționale</a:t>
            </a:r>
            <a:r>
              <a:rPr lang="en-US" sz="1300" dirty="0">
                <a:solidFill>
                  <a:schemeClr val="bg1"/>
                </a:solidFill>
                <a:latin typeface="Montserrat" panose="00000500000000000000" pitchFamily="2" charset="0"/>
              </a:rPr>
              <a:t>, cu</a:t>
            </a:r>
            <a:r>
              <a:rPr lang="en-US" sz="1300" dirty="0">
                <a:solidFill>
                  <a:schemeClr val="tx1"/>
                </a:solidFill>
                <a:latin typeface="Montserrat" panose="00000500000000000000" pitchFamily="2" charset="0"/>
              </a:rPr>
              <a:t>m</a:t>
            </a:r>
            <a:r>
              <a:rPr lang="en-US" sz="13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Montserrat" panose="00000500000000000000" pitchFamily="2" charset="0"/>
              </a:rPr>
              <a:t>ar</a:t>
            </a:r>
            <a:r>
              <a:rPr lang="en-US" sz="1300" dirty="0">
                <a:solidFill>
                  <a:schemeClr val="bg1"/>
                </a:solidFill>
                <a:latin typeface="Montserrat" panose="00000500000000000000" pitchFamily="2" charset="0"/>
              </a:rPr>
              <a:t> fi </a:t>
            </a:r>
            <a:r>
              <a:rPr lang="en-US" sz="1300" i="1" dirty="0" err="1">
                <a:solidFill>
                  <a:schemeClr val="bg1"/>
                </a:solidFill>
                <a:latin typeface="Montserrat" panose="00000500000000000000" pitchFamily="2" charset="0"/>
              </a:rPr>
              <a:t>performanța</a:t>
            </a:r>
            <a:r>
              <a:rPr lang="en-US" sz="1300" i="1" dirty="0">
                <a:solidFill>
                  <a:schemeClr val="bg1"/>
                </a:solidFill>
                <a:latin typeface="Montserrat" panose="00000500000000000000" pitchFamily="2" charset="0"/>
              </a:rPr>
              <a:t>, </a:t>
            </a:r>
            <a:r>
              <a:rPr lang="en-US" sz="1300" i="1" dirty="0" err="1">
                <a:solidFill>
                  <a:schemeClr val="bg1"/>
                </a:solidFill>
                <a:latin typeface="Montserrat" panose="00000500000000000000" pitchFamily="2" charset="0"/>
              </a:rPr>
              <a:t>utilizabilitatea</a:t>
            </a:r>
            <a:r>
              <a:rPr lang="en-US" sz="1300" i="1" dirty="0">
                <a:solidFill>
                  <a:schemeClr val="bg1"/>
                </a:solidFill>
                <a:latin typeface="Montserrat" panose="00000500000000000000" pitchFamily="2" charset="0"/>
              </a:rPr>
              <a:t>, </a:t>
            </a:r>
            <a:r>
              <a:rPr lang="en-US" sz="1300" i="1" dirty="0" err="1">
                <a:solidFill>
                  <a:schemeClr val="bg1"/>
                </a:solidFill>
                <a:latin typeface="Montserrat" panose="00000500000000000000" pitchFamily="2" charset="0"/>
              </a:rPr>
              <a:t>fiabilitatea</a:t>
            </a:r>
            <a:r>
              <a:rPr lang="en-US" sz="1300" i="1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Montserrat" panose="00000500000000000000" pitchFamily="2" charset="0"/>
              </a:rPr>
              <a:t>etc. </a:t>
            </a:r>
            <a:r>
              <a:rPr lang="en-US" sz="1300" dirty="0" err="1">
                <a:solidFill>
                  <a:schemeClr val="bg1"/>
                </a:solidFill>
                <a:latin typeface="Montserrat" panose="00000500000000000000" pitchFamily="2" charset="0"/>
              </a:rPr>
              <a:t>Testarea</a:t>
            </a:r>
            <a:r>
              <a:rPr lang="en-US" sz="13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Montserrat" panose="00000500000000000000" pitchFamily="2" charset="0"/>
              </a:rPr>
              <a:t>funcțională</a:t>
            </a:r>
            <a:r>
              <a:rPr lang="en-US" sz="1300" dirty="0">
                <a:solidFill>
                  <a:schemeClr val="bg1"/>
                </a:solidFill>
                <a:latin typeface="Montserrat" panose="00000500000000000000" pitchFamily="2" charset="0"/>
              </a:rPr>
              <a:t> se </a:t>
            </a:r>
            <a:r>
              <a:rPr lang="en-US" sz="1300" dirty="0" err="1">
                <a:solidFill>
                  <a:schemeClr val="bg1"/>
                </a:solidFill>
                <a:latin typeface="Montserrat" panose="00000500000000000000" pitchFamily="2" charset="0"/>
              </a:rPr>
              <a:t>bazează</a:t>
            </a:r>
            <a:r>
              <a:rPr lang="en-US" sz="1300" dirty="0">
                <a:solidFill>
                  <a:schemeClr val="bg1"/>
                </a:solidFill>
                <a:latin typeface="Montserrat" panose="00000500000000000000" pitchFamily="2" charset="0"/>
              </a:rPr>
              <a:t> pe </a:t>
            </a:r>
            <a:r>
              <a:rPr lang="en-US" sz="1300" dirty="0" err="1">
                <a:solidFill>
                  <a:schemeClr val="bg1"/>
                </a:solidFill>
                <a:latin typeface="Montserrat" panose="00000500000000000000" pitchFamily="2" charset="0"/>
              </a:rPr>
              <a:t>cerințele</a:t>
            </a:r>
            <a:r>
              <a:rPr lang="en-US" sz="13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Montserrat" panose="00000500000000000000" pitchFamily="2" charset="0"/>
              </a:rPr>
              <a:t>clientului</a:t>
            </a:r>
            <a:r>
              <a:rPr lang="en-US" sz="1300" dirty="0">
                <a:solidFill>
                  <a:schemeClr val="bg1"/>
                </a:solidFill>
                <a:latin typeface="Montserrat" panose="00000500000000000000" pitchFamily="2" charset="0"/>
              </a:rPr>
              <a:t> (</a:t>
            </a:r>
            <a:r>
              <a:rPr lang="en-US" sz="1300" dirty="0" err="1">
                <a:solidFill>
                  <a:schemeClr val="bg1"/>
                </a:solidFill>
                <a:latin typeface="Montserrat" panose="00000500000000000000" pitchFamily="2" charset="0"/>
              </a:rPr>
              <a:t>ce</a:t>
            </a:r>
            <a:r>
              <a:rPr lang="en-US" sz="13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Montserrat" panose="00000500000000000000" pitchFamily="2" charset="0"/>
              </a:rPr>
              <a:t>trebuie</a:t>
            </a:r>
            <a:r>
              <a:rPr lang="en-US" sz="13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Montserrat" panose="00000500000000000000" pitchFamily="2" charset="0"/>
              </a:rPr>
              <a:t>sa</a:t>
            </a:r>
            <a:r>
              <a:rPr lang="en-US" sz="1300" dirty="0">
                <a:solidFill>
                  <a:schemeClr val="bg1"/>
                </a:solidFill>
                <a:latin typeface="Montserrat" panose="00000500000000000000" pitchFamily="2" charset="0"/>
              </a:rPr>
              <a:t> fac</a:t>
            </a:r>
            <a:r>
              <a:rPr lang="ro-RO" sz="1300" dirty="0">
                <a:solidFill>
                  <a:schemeClr val="bg1"/>
                </a:solidFill>
                <a:latin typeface="Montserrat" panose="00000500000000000000" pitchFamily="2" charset="0"/>
              </a:rPr>
              <a:t>ă</a:t>
            </a:r>
            <a:r>
              <a:rPr lang="en-US" sz="13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Montserrat" panose="00000500000000000000" pitchFamily="2" charset="0"/>
              </a:rPr>
              <a:t>produsul</a:t>
            </a:r>
            <a:r>
              <a:rPr lang="en-US" sz="1300" dirty="0">
                <a:solidFill>
                  <a:schemeClr val="bg1"/>
                </a:solidFill>
                <a:latin typeface="Montserrat" panose="00000500000000000000" pitchFamily="2" charset="0"/>
              </a:rPr>
              <a:t>) </a:t>
            </a:r>
            <a:r>
              <a:rPr lang="en-US" sz="1300" dirty="0" err="1">
                <a:solidFill>
                  <a:schemeClr val="bg1"/>
                </a:solidFill>
                <a:latin typeface="Montserrat" panose="00000500000000000000" pitchFamily="2" charset="0"/>
              </a:rPr>
              <a:t>în</a:t>
            </a:r>
            <a:r>
              <a:rPr lang="en-US" sz="13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Montserrat" panose="00000500000000000000" pitchFamily="2" charset="0"/>
              </a:rPr>
              <a:t>timp</a:t>
            </a:r>
            <a:r>
              <a:rPr lang="en-US" sz="13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Montserrat" panose="00000500000000000000" pitchFamily="2" charset="0"/>
              </a:rPr>
              <a:t>ce</a:t>
            </a:r>
            <a:r>
              <a:rPr lang="en-US" sz="13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Montserrat" panose="00000500000000000000" pitchFamily="2" charset="0"/>
              </a:rPr>
              <a:t>testarea</a:t>
            </a:r>
            <a:r>
              <a:rPr lang="en-US" sz="1300" dirty="0">
                <a:solidFill>
                  <a:schemeClr val="bg1"/>
                </a:solidFill>
                <a:latin typeface="Montserrat" panose="00000500000000000000" pitchFamily="2" charset="0"/>
              </a:rPr>
              <a:t> non-</a:t>
            </a:r>
            <a:r>
              <a:rPr lang="en-US" sz="1300" dirty="0" err="1">
                <a:solidFill>
                  <a:schemeClr val="bg1"/>
                </a:solidFill>
                <a:latin typeface="Montserrat" panose="00000500000000000000" pitchFamily="2" charset="0"/>
              </a:rPr>
              <a:t>func</a:t>
            </a:r>
            <a:r>
              <a:rPr lang="ro-RO" sz="1300" dirty="0">
                <a:solidFill>
                  <a:schemeClr val="bg1"/>
                </a:solidFill>
                <a:latin typeface="Montserrat" panose="00000500000000000000" pitchFamily="2" charset="0"/>
              </a:rPr>
              <a:t>ț</a:t>
            </a:r>
            <a:r>
              <a:rPr lang="en-US" sz="1300" dirty="0" err="1">
                <a:solidFill>
                  <a:schemeClr val="bg1"/>
                </a:solidFill>
                <a:latin typeface="Montserrat" panose="00000500000000000000" pitchFamily="2" charset="0"/>
              </a:rPr>
              <a:t>ională</a:t>
            </a:r>
            <a:r>
              <a:rPr lang="en-US" sz="1300" dirty="0">
                <a:solidFill>
                  <a:schemeClr val="bg1"/>
                </a:solidFill>
                <a:latin typeface="Montserrat" panose="00000500000000000000" pitchFamily="2" charset="0"/>
              </a:rPr>
              <a:t> se </a:t>
            </a:r>
            <a:r>
              <a:rPr lang="en-US" sz="1300" dirty="0" err="1">
                <a:solidFill>
                  <a:schemeClr val="bg1"/>
                </a:solidFill>
                <a:latin typeface="Montserrat" panose="00000500000000000000" pitchFamily="2" charset="0"/>
              </a:rPr>
              <a:t>bazează</a:t>
            </a:r>
            <a:r>
              <a:rPr lang="en-US" sz="1300" dirty="0">
                <a:solidFill>
                  <a:schemeClr val="bg1"/>
                </a:solidFill>
                <a:latin typeface="Montserrat" panose="00000500000000000000" pitchFamily="2" charset="0"/>
              </a:rPr>
              <a:t> pe </a:t>
            </a:r>
            <a:r>
              <a:rPr lang="en-US" sz="1300" dirty="0" err="1">
                <a:solidFill>
                  <a:schemeClr val="bg1"/>
                </a:solidFill>
                <a:latin typeface="Montserrat" panose="00000500000000000000" pitchFamily="2" charset="0"/>
              </a:rPr>
              <a:t>asteptările</a:t>
            </a:r>
            <a:r>
              <a:rPr lang="en-US" sz="13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Montserrat" panose="00000500000000000000" pitchFamily="2" charset="0"/>
              </a:rPr>
              <a:t>clientului</a:t>
            </a:r>
            <a:r>
              <a:rPr lang="en-US" sz="1300" dirty="0">
                <a:solidFill>
                  <a:schemeClr val="bg1"/>
                </a:solidFill>
                <a:latin typeface="Montserrat" panose="00000500000000000000" pitchFamily="2" charset="0"/>
              </a:rPr>
              <a:t> (cum se comport</a:t>
            </a:r>
            <a:r>
              <a:rPr lang="ro-RO" sz="1300" dirty="0">
                <a:solidFill>
                  <a:schemeClr val="bg1"/>
                </a:solidFill>
                <a:latin typeface="Montserrat" panose="00000500000000000000" pitchFamily="2" charset="0"/>
              </a:rPr>
              <a:t>ă</a:t>
            </a:r>
            <a:r>
              <a:rPr lang="en-US" sz="13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Montserrat" panose="00000500000000000000" pitchFamily="2" charset="0"/>
              </a:rPr>
              <a:t>produsul</a:t>
            </a:r>
            <a:r>
              <a:rPr lang="en-US" sz="13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Montserrat" panose="00000500000000000000" pitchFamily="2" charset="0"/>
              </a:rPr>
              <a:t>testat</a:t>
            </a:r>
            <a:r>
              <a:rPr lang="en-US" sz="1300" dirty="0">
                <a:solidFill>
                  <a:schemeClr val="bg1"/>
                </a:solidFill>
                <a:latin typeface="Montserrat" panose="00000500000000000000" pitchFamily="2" charset="0"/>
              </a:rPr>
              <a:t>).</a:t>
            </a:r>
          </a:p>
          <a:p>
            <a:pPr algn="just"/>
            <a:r>
              <a:rPr lang="en-US" sz="1300" dirty="0" err="1">
                <a:solidFill>
                  <a:schemeClr val="bg1"/>
                </a:solidFill>
                <a:latin typeface="Montserrat" panose="00000500000000000000" pitchFamily="2" charset="0"/>
              </a:rPr>
              <a:t>Diferenta</a:t>
            </a:r>
            <a:r>
              <a:rPr lang="en-US" sz="13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Montserrat" panose="00000500000000000000" pitchFamily="2" charset="0"/>
              </a:rPr>
              <a:t>intre</a:t>
            </a:r>
            <a:r>
              <a:rPr lang="en-US" sz="13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1300" b="1" dirty="0">
                <a:solidFill>
                  <a:schemeClr val="bg1"/>
                </a:solidFill>
                <a:latin typeface="Montserrat" panose="00000500000000000000" pitchFamily="2" charset="0"/>
              </a:rPr>
              <a:t>Retesting </a:t>
            </a:r>
            <a:r>
              <a:rPr lang="en-US" sz="1300" b="1" dirty="0" err="1">
                <a:solidFill>
                  <a:schemeClr val="bg1"/>
                </a:solidFill>
                <a:latin typeface="Montserrat" panose="00000500000000000000" pitchFamily="2" charset="0"/>
              </a:rPr>
              <a:t>si</a:t>
            </a:r>
            <a:r>
              <a:rPr lang="en-US" sz="1300" b="1" dirty="0">
                <a:solidFill>
                  <a:schemeClr val="bg1"/>
                </a:solidFill>
                <a:latin typeface="Montserrat" panose="00000500000000000000" pitchFamily="2" charset="0"/>
              </a:rPr>
              <a:t> Regression testing</a:t>
            </a:r>
            <a:r>
              <a:rPr lang="en-US" sz="1300" dirty="0">
                <a:solidFill>
                  <a:schemeClr val="bg1"/>
                </a:solidFill>
                <a:latin typeface="Montserrat" panose="00000500000000000000" pitchFamily="2" charset="0"/>
              </a:rPr>
              <a:t>: </a:t>
            </a:r>
            <a:r>
              <a:rPr lang="en-US" sz="1300" b="1" dirty="0">
                <a:solidFill>
                  <a:schemeClr val="bg1"/>
                </a:solidFill>
                <a:latin typeface="Montserrat" panose="00000500000000000000" pitchFamily="2" charset="0"/>
              </a:rPr>
              <a:t>Retesting-ul</a:t>
            </a:r>
            <a:r>
              <a:rPr lang="en-US" sz="1300" dirty="0">
                <a:solidFill>
                  <a:schemeClr val="bg1"/>
                </a:solidFill>
                <a:latin typeface="Montserrat" panose="00000500000000000000" pitchFamily="2" charset="0"/>
              </a:rPr>
              <a:t> se face punctual </a:t>
            </a:r>
            <a:r>
              <a:rPr lang="en-US" sz="1300" dirty="0" err="1">
                <a:solidFill>
                  <a:schemeClr val="bg1"/>
                </a:solidFill>
                <a:latin typeface="Montserrat" panose="00000500000000000000" pitchFamily="2" charset="0"/>
              </a:rPr>
              <a:t>pentru</a:t>
            </a:r>
            <a:r>
              <a:rPr lang="en-US" sz="1300" dirty="0">
                <a:solidFill>
                  <a:schemeClr val="bg1"/>
                </a:solidFill>
                <a:latin typeface="Montserrat" panose="00000500000000000000" pitchFamily="2" charset="0"/>
              </a:rPr>
              <a:t> a se </a:t>
            </a:r>
            <a:r>
              <a:rPr lang="en-US" sz="1300" dirty="0" err="1">
                <a:solidFill>
                  <a:schemeClr val="bg1"/>
                </a:solidFill>
                <a:latin typeface="Montserrat" panose="00000500000000000000" pitchFamily="2" charset="0"/>
              </a:rPr>
              <a:t>confirma</a:t>
            </a:r>
            <a:r>
              <a:rPr lang="en-US" sz="1300" dirty="0">
                <a:solidFill>
                  <a:schemeClr val="bg1"/>
                </a:solidFill>
                <a:latin typeface="Montserrat" panose="00000500000000000000" pitchFamily="2" charset="0"/>
              </a:rPr>
              <a:t> c</a:t>
            </a:r>
            <a:r>
              <a:rPr lang="ro-RO" sz="1300" dirty="0">
                <a:solidFill>
                  <a:schemeClr val="bg1"/>
                </a:solidFill>
                <a:latin typeface="Montserrat" panose="00000500000000000000" pitchFamily="2" charset="0"/>
              </a:rPr>
              <a:t>ă</a:t>
            </a:r>
            <a:r>
              <a:rPr lang="en-US" sz="13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Montserrat" panose="00000500000000000000" pitchFamily="2" charset="0"/>
              </a:rPr>
              <a:t>defectul</a:t>
            </a:r>
            <a:r>
              <a:rPr lang="en-US" sz="13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Montserrat" panose="00000500000000000000" pitchFamily="2" charset="0"/>
              </a:rPr>
              <a:t>deja</a:t>
            </a:r>
            <a:r>
              <a:rPr lang="en-US" sz="13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Montserrat" panose="00000500000000000000" pitchFamily="2" charset="0"/>
              </a:rPr>
              <a:t>identificat</a:t>
            </a:r>
            <a:r>
              <a:rPr lang="en-US" sz="13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ro-RO" sz="1300" dirty="0">
                <a:solidFill>
                  <a:schemeClr val="bg1"/>
                </a:solidFill>
                <a:latin typeface="Montserrat" panose="00000500000000000000" pitchFamily="2" charset="0"/>
              </a:rPr>
              <a:t>ș</a:t>
            </a:r>
            <a:r>
              <a:rPr lang="en-US" sz="1300" dirty="0" err="1">
                <a:solidFill>
                  <a:schemeClr val="bg1"/>
                </a:solidFill>
                <a:latin typeface="Montserrat" panose="00000500000000000000" pitchFamily="2" charset="0"/>
              </a:rPr>
              <a:t>i</a:t>
            </a:r>
            <a:r>
              <a:rPr lang="en-US" sz="13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Montserrat" panose="00000500000000000000" pitchFamily="2" charset="0"/>
              </a:rPr>
              <a:t>apoi</a:t>
            </a:r>
            <a:r>
              <a:rPr lang="en-US" sz="13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Montserrat" panose="00000500000000000000" pitchFamily="2" charset="0"/>
              </a:rPr>
              <a:t>repar</a:t>
            </a:r>
            <a:r>
              <a:rPr lang="en-US" sz="1300" dirty="0" err="1">
                <a:solidFill>
                  <a:schemeClr val="tx1"/>
                </a:solidFill>
                <a:latin typeface="Montserrat" panose="00000500000000000000" pitchFamily="2" charset="0"/>
              </a:rPr>
              <a:t>at</a:t>
            </a:r>
            <a:r>
              <a:rPr lang="en-US" sz="1300" dirty="0">
                <a:solidFill>
                  <a:schemeClr val="bg1"/>
                </a:solidFill>
                <a:latin typeface="Montserrat" panose="00000500000000000000" pitchFamily="2" charset="0"/>
              </a:rPr>
              <a:t>, nu </a:t>
            </a:r>
            <a:r>
              <a:rPr lang="en-US" sz="1300" dirty="0" err="1">
                <a:solidFill>
                  <a:schemeClr val="bg1"/>
                </a:solidFill>
                <a:latin typeface="Montserrat" panose="00000500000000000000" pitchFamily="2" charset="0"/>
              </a:rPr>
              <a:t>mai</a:t>
            </a:r>
            <a:r>
              <a:rPr lang="en-US" sz="13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Montserrat" panose="00000500000000000000" pitchFamily="2" charset="0"/>
              </a:rPr>
              <a:t>este</a:t>
            </a:r>
            <a:r>
              <a:rPr lang="en-US" sz="13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Montserrat" panose="00000500000000000000" pitchFamily="2" charset="0"/>
              </a:rPr>
              <a:t>prezent</a:t>
            </a:r>
            <a:r>
              <a:rPr lang="en-US" sz="13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ro-RO" sz="1300" dirty="0">
                <a:solidFill>
                  <a:schemeClr val="bg1"/>
                </a:solidFill>
                <a:latin typeface="Montserrat" panose="00000500000000000000" pitchFamily="2" charset="0"/>
              </a:rPr>
              <a:t>î</a:t>
            </a:r>
            <a:r>
              <a:rPr lang="en-US" sz="1300" dirty="0">
                <a:solidFill>
                  <a:schemeClr val="bg1"/>
                </a:solidFill>
                <a:latin typeface="Montserrat" panose="00000500000000000000" pitchFamily="2" charset="0"/>
              </a:rPr>
              <a:t>n </a:t>
            </a:r>
            <a:r>
              <a:rPr lang="en-US" sz="1300" dirty="0" err="1">
                <a:solidFill>
                  <a:schemeClr val="bg1"/>
                </a:solidFill>
                <a:latin typeface="Montserrat" panose="00000500000000000000" pitchFamily="2" charset="0"/>
              </a:rPr>
              <a:t>produsul</a:t>
            </a:r>
            <a:r>
              <a:rPr lang="en-US" sz="13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Montserrat" panose="00000500000000000000" pitchFamily="2" charset="0"/>
              </a:rPr>
              <a:t>testat</a:t>
            </a:r>
            <a:r>
              <a:rPr lang="en-US" sz="1300" dirty="0">
                <a:solidFill>
                  <a:schemeClr val="bg1"/>
                </a:solidFill>
                <a:latin typeface="Montserrat" panose="00000500000000000000" pitchFamily="2" charset="0"/>
              </a:rPr>
              <a:t>, </a:t>
            </a:r>
            <a:r>
              <a:rPr lang="en-US" sz="1300" b="1" dirty="0">
                <a:solidFill>
                  <a:schemeClr val="bg1"/>
                </a:solidFill>
                <a:latin typeface="Montserrat" panose="00000500000000000000" pitchFamily="2" charset="0"/>
              </a:rPr>
              <a:t>regression testing-ul </a:t>
            </a:r>
            <a:r>
              <a:rPr lang="en-US" sz="1300" dirty="0">
                <a:solidFill>
                  <a:schemeClr val="bg1"/>
                </a:solidFill>
                <a:latin typeface="Montserrat" panose="00000500000000000000" pitchFamily="2" charset="0"/>
              </a:rPr>
              <a:t>se face la </a:t>
            </a:r>
            <a:r>
              <a:rPr lang="en-US" sz="1300" dirty="0" err="1">
                <a:solidFill>
                  <a:schemeClr val="bg1"/>
                </a:solidFill>
                <a:latin typeface="Montserrat" panose="00000500000000000000" pitchFamily="2" charset="0"/>
              </a:rPr>
              <a:t>nivelul</a:t>
            </a:r>
            <a:r>
              <a:rPr lang="en-US" sz="13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ro-RO" sz="1300" dirty="0">
                <a:solidFill>
                  <a:schemeClr val="bg1"/>
                </a:solidFill>
                <a:latin typeface="Montserrat" panose="00000500000000000000" pitchFamily="2" charset="0"/>
              </a:rPr>
              <a:t>î</a:t>
            </a:r>
            <a:r>
              <a:rPr lang="en-US" sz="1300" dirty="0" err="1">
                <a:solidFill>
                  <a:schemeClr val="bg1"/>
                </a:solidFill>
                <a:latin typeface="Montserrat" panose="00000500000000000000" pitchFamily="2" charset="0"/>
              </a:rPr>
              <a:t>ntregului</a:t>
            </a:r>
            <a:r>
              <a:rPr lang="en-US" sz="13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Montserrat" panose="00000500000000000000" pitchFamily="2" charset="0"/>
              </a:rPr>
              <a:t>produs</a:t>
            </a:r>
            <a:r>
              <a:rPr lang="en-US" sz="13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Montserrat" panose="00000500000000000000" pitchFamily="2" charset="0"/>
              </a:rPr>
              <a:t>pentru</a:t>
            </a:r>
            <a:r>
              <a:rPr lang="en-US" sz="1300" dirty="0">
                <a:solidFill>
                  <a:schemeClr val="bg1"/>
                </a:solidFill>
                <a:latin typeface="Montserrat" panose="00000500000000000000" pitchFamily="2" charset="0"/>
              </a:rPr>
              <a:t> a </a:t>
            </a:r>
            <a:r>
              <a:rPr lang="en-US" sz="1300" dirty="0" err="1">
                <a:solidFill>
                  <a:schemeClr val="bg1"/>
                </a:solidFill>
                <a:latin typeface="Montserrat" panose="00000500000000000000" pitchFamily="2" charset="0"/>
              </a:rPr>
              <a:t>verifica</a:t>
            </a:r>
            <a:r>
              <a:rPr lang="en-US" sz="13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Montserrat" panose="00000500000000000000" pitchFamily="2" charset="0"/>
              </a:rPr>
              <a:t>dac</a:t>
            </a:r>
            <a:r>
              <a:rPr lang="ro-RO" sz="1300" dirty="0">
                <a:solidFill>
                  <a:schemeClr val="bg1"/>
                </a:solidFill>
                <a:latin typeface="Montserrat" panose="00000500000000000000" pitchFamily="2" charset="0"/>
              </a:rPr>
              <a:t>ă</a:t>
            </a:r>
            <a:r>
              <a:rPr lang="en-US" sz="13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ro-RO" sz="1300" dirty="0">
                <a:solidFill>
                  <a:schemeClr val="bg1"/>
                </a:solidFill>
                <a:latin typeface="Montserrat" panose="00000500000000000000" pitchFamily="2" charset="0"/>
              </a:rPr>
              <a:t>î</a:t>
            </a:r>
            <a:r>
              <a:rPr lang="en-US" sz="1300" dirty="0" err="1">
                <a:solidFill>
                  <a:schemeClr val="bg1"/>
                </a:solidFill>
                <a:latin typeface="Montserrat" panose="00000500000000000000" pitchFamily="2" charset="0"/>
              </a:rPr>
              <a:t>ndepartarea</a:t>
            </a:r>
            <a:r>
              <a:rPr lang="en-US" sz="13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Montserrat" panose="00000500000000000000" pitchFamily="2" charset="0"/>
              </a:rPr>
              <a:t>defectu</a:t>
            </a:r>
            <a:r>
              <a:rPr lang="en-US" sz="1300" dirty="0" err="1">
                <a:solidFill>
                  <a:schemeClr val="tx1"/>
                </a:solidFill>
                <a:latin typeface="Montserrat" panose="00000500000000000000" pitchFamily="2" charset="0"/>
              </a:rPr>
              <a:t>lui</a:t>
            </a:r>
            <a:r>
              <a:rPr lang="en-US" sz="1300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Montserrat" panose="00000500000000000000" pitchFamily="2" charset="0"/>
              </a:rPr>
              <a:t>nu a </a:t>
            </a:r>
            <a:r>
              <a:rPr lang="en-US" sz="1300" dirty="0" err="1">
                <a:solidFill>
                  <a:schemeClr val="bg1"/>
                </a:solidFill>
                <a:latin typeface="Montserrat" panose="00000500000000000000" pitchFamily="2" charset="0"/>
              </a:rPr>
              <a:t>afectat</a:t>
            </a:r>
            <a:r>
              <a:rPr lang="en-US" sz="1300" dirty="0">
                <a:solidFill>
                  <a:schemeClr val="bg1"/>
                </a:solidFill>
                <a:latin typeface="Montserrat" panose="00000500000000000000" pitchFamily="2" charset="0"/>
              </a:rPr>
              <a:t>/</a:t>
            </a:r>
            <a:r>
              <a:rPr lang="en-US" sz="1300" dirty="0" err="1">
                <a:solidFill>
                  <a:schemeClr val="bg1"/>
                </a:solidFill>
                <a:latin typeface="Montserrat" panose="00000500000000000000" pitchFamily="2" charset="0"/>
              </a:rPr>
              <a:t>interferat</a:t>
            </a:r>
            <a:r>
              <a:rPr lang="en-US" sz="1300" dirty="0">
                <a:solidFill>
                  <a:schemeClr val="bg1"/>
                </a:solidFill>
                <a:latin typeface="Montserrat" panose="00000500000000000000" pitchFamily="2" charset="0"/>
              </a:rPr>
              <a:t> cu </a:t>
            </a:r>
            <a:r>
              <a:rPr lang="en-US" sz="1300" dirty="0" err="1">
                <a:solidFill>
                  <a:schemeClr val="bg1"/>
                </a:solidFill>
                <a:latin typeface="Montserrat" panose="00000500000000000000" pitchFamily="2" charset="0"/>
              </a:rPr>
              <a:t>alte</a:t>
            </a:r>
            <a:r>
              <a:rPr lang="en-US" sz="13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Montserrat" panose="00000500000000000000" pitchFamily="2" charset="0"/>
              </a:rPr>
              <a:t>segmente</a:t>
            </a:r>
            <a:r>
              <a:rPr lang="en-US" sz="13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Montserrat" panose="00000500000000000000" pitchFamily="2" charset="0"/>
              </a:rPr>
              <a:t>sau</a:t>
            </a:r>
            <a:r>
              <a:rPr lang="en-US" sz="13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Montserrat" panose="00000500000000000000" pitchFamily="2" charset="0"/>
              </a:rPr>
              <a:t>functionali</a:t>
            </a:r>
            <a:r>
              <a:rPr lang="ro-RO" sz="1300" dirty="0">
                <a:solidFill>
                  <a:schemeClr val="bg1"/>
                </a:solidFill>
                <a:latin typeface="Montserrat" panose="00000500000000000000" pitchFamily="2" charset="0"/>
              </a:rPr>
              <a:t>tăț</a:t>
            </a:r>
            <a:r>
              <a:rPr lang="en-US" sz="1300" dirty="0" err="1">
                <a:solidFill>
                  <a:schemeClr val="bg1"/>
                </a:solidFill>
                <a:latin typeface="Montserrat" panose="00000500000000000000" pitchFamily="2" charset="0"/>
              </a:rPr>
              <a:t>i</a:t>
            </a:r>
            <a:r>
              <a:rPr lang="en-US" sz="1300" dirty="0">
                <a:solidFill>
                  <a:schemeClr val="bg1"/>
                </a:solidFill>
                <a:latin typeface="Montserrat" panose="00000500000000000000" pitchFamily="2" charset="0"/>
              </a:rPr>
              <a:t>.</a:t>
            </a:r>
            <a:endParaRPr lang="en-US" sz="1300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r>
              <a:rPr lang="ro-RO" sz="1300" b="1" dirty="0">
                <a:solidFill>
                  <a:schemeClr val="bg1"/>
                </a:solidFill>
                <a:latin typeface="Montserrat" panose="00000500000000000000" pitchFamily="2" charset="0"/>
              </a:rPr>
              <a:t>Etapele procesului de testare dezvoltate pentru aplicația web airbnb:</a:t>
            </a:r>
            <a:endParaRPr lang="en-US" sz="1300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marL="0" indent="0">
              <a:buNone/>
            </a:pPr>
            <a:r>
              <a:rPr lang="ro-RO" sz="1300" b="1" dirty="0">
                <a:solidFill>
                  <a:srgbClr val="92D050"/>
                </a:solidFill>
                <a:latin typeface="Montserrat" panose="00000500000000000000" pitchFamily="2" charset="0"/>
              </a:rPr>
              <a:t>1. </a:t>
            </a:r>
            <a:r>
              <a:rPr lang="en-US" sz="1300" b="1" dirty="0" err="1">
                <a:solidFill>
                  <a:srgbClr val="92D050"/>
                </a:solidFill>
                <a:latin typeface="Montserrat" panose="00000500000000000000" pitchFamily="2" charset="0"/>
              </a:rPr>
              <a:t>Planificarea</a:t>
            </a:r>
            <a:r>
              <a:rPr lang="en-US" sz="1300" b="1" dirty="0">
                <a:solidFill>
                  <a:srgbClr val="92D050"/>
                </a:solidFill>
                <a:latin typeface="Montserrat" panose="00000500000000000000" pitchFamily="2" charset="0"/>
              </a:rPr>
              <a:t> test</a:t>
            </a:r>
            <a:r>
              <a:rPr lang="ro-RO" sz="1300" b="1" dirty="0">
                <a:solidFill>
                  <a:srgbClr val="92D050"/>
                </a:solidFill>
                <a:latin typeface="Montserrat" panose="00000500000000000000" pitchFamily="2" charset="0"/>
              </a:rPr>
              <a:t>ării </a:t>
            </a:r>
          </a:p>
          <a:p>
            <a:pPr marL="0" indent="0">
              <a:buNone/>
            </a:pPr>
            <a:r>
              <a:rPr lang="en-US" sz="1200" dirty="0" err="1">
                <a:solidFill>
                  <a:schemeClr val="tx1"/>
                </a:solidFill>
                <a:latin typeface="Montserrat" panose="00000500000000000000" pitchFamily="2" charset="0"/>
              </a:rPr>
              <a:t>Aplicația</a:t>
            </a:r>
            <a:r>
              <a:rPr lang="en-US" sz="1200" dirty="0">
                <a:solidFill>
                  <a:schemeClr val="tx1"/>
                </a:solidFill>
                <a:latin typeface="Montserrat" panose="00000500000000000000" pitchFamily="2" charset="0"/>
              </a:rPr>
              <a:t> web </a:t>
            </a:r>
            <a:r>
              <a:rPr lang="en-US" sz="1200" dirty="0" err="1">
                <a:solidFill>
                  <a:schemeClr val="tx1"/>
                </a:solidFill>
                <a:latin typeface="Montserrat" panose="00000500000000000000" pitchFamily="2" charset="0"/>
              </a:rPr>
              <a:t>airbnb</a:t>
            </a:r>
            <a:r>
              <a:rPr lang="en-US" sz="1200" dirty="0">
                <a:solidFill>
                  <a:schemeClr val="tx1"/>
                </a:solidFill>
                <a:latin typeface="Montserrat" panose="00000500000000000000" pitchFamily="2" charset="0"/>
              </a:rPr>
              <a:t> a </a:t>
            </a:r>
            <a:r>
              <a:rPr lang="en-US" sz="1200" dirty="0" err="1">
                <a:solidFill>
                  <a:schemeClr val="tx1"/>
                </a:solidFill>
                <a:latin typeface="Montserrat" panose="00000500000000000000" pitchFamily="2" charset="0"/>
              </a:rPr>
              <a:t>fost</a:t>
            </a:r>
            <a:r>
              <a:rPr lang="en-US" sz="1200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Montserrat" panose="00000500000000000000" pitchFamily="2" charset="0"/>
              </a:rPr>
              <a:t>testată</a:t>
            </a:r>
            <a:r>
              <a:rPr lang="en-US" sz="1200" dirty="0">
                <a:solidFill>
                  <a:schemeClr val="tx1"/>
                </a:solidFill>
                <a:latin typeface="Montserrat" panose="00000500000000000000" pitchFamily="2" charset="0"/>
              </a:rPr>
              <a:t> conform </a:t>
            </a:r>
            <a:r>
              <a:rPr lang="en-US" sz="1200" dirty="0" err="1">
                <a:solidFill>
                  <a:schemeClr val="tx1"/>
                </a:solidFill>
                <a:latin typeface="Montserrat" panose="00000500000000000000" pitchFamily="2" charset="0"/>
              </a:rPr>
              <a:t>cerințelor</a:t>
            </a:r>
            <a:r>
              <a:rPr lang="en-US" sz="1200" dirty="0">
                <a:solidFill>
                  <a:schemeClr val="tx1"/>
                </a:solidFill>
                <a:latin typeface="Montserrat" panose="00000500000000000000" pitchFamily="2" charset="0"/>
              </a:rPr>
              <a:t> de business </a:t>
            </a:r>
            <a:r>
              <a:rPr lang="en-US" sz="1200" dirty="0" err="1">
                <a:solidFill>
                  <a:schemeClr val="tx1"/>
                </a:solidFill>
                <a:latin typeface="Montserrat" panose="00000500000000000000" pitchFamily="2" charset="0"/>
              </a:rPr>
              <a:t>furnizate</a:t>
            </a:r>
            <a:r>
              <a:rPr lang="en-US" sz="1200" dirty="0">
                <a:solidFill>
                  <a:schemeClr val="tx1"/>
                </a:solidFill>
                <a:latin typeface="Montserrat" panose="00000500000000000000" pitchFamily="2" charset="0"/>
              </a:rPr>
              <a:t> de </a:t>
            </a:r>
            <a:r>
              <a:rPr lang="en-US" sz="1200" dirty="0" err="1">
                <a:solidFill>
                  <a:schemeClr val="tx1"/>
                </a:solidFill>
                <a:latin typeface="Montserrat" panose="00000500000000000000" pitchFamily="2" charset="0"/>
              </a:rPr>
              <a:t>către</a:t>
            </a:r>
            <a:r>
              <a:rPr lang="en-US" sz="1200" dirty="0">
                <a:solidFill>
                  <a:schemeClr val="tx1"/>
                </a:solidFill>
                <a:latin typeface="Montserrat" panose="00000500000000000000" pitchFamily="2" charset="0"/>
              </a:rPr>
              <a:t> client.</a:t>
            </a:r>
            <a:endParaRPr lang="ro-RO" sz="1200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marL="0" indent="0">
              <a:buNone/>
            </a:pPr>
            <a:r>
              <a:rPr lang="en-US" sz="1200" dirty="0">
                <a:solidFill>
                  <a:schemeClr val="tx1"/>
                </a:solidFill>
                <a:latin typeface="Montserrat" panose="00000500000000000000" pitchFamily="2" charset="0"/>
              </a:rPr>
              <a:t>Am </a:t>
            </a:r>
            <a:r>
              <a:rPr lang="en-US" sz="1200" dirty="0" err="1">
                <a:solidFill>
                  <a:schemeClr val="tx1"/>
                </a:solidFill>
                <a:latin typeface="Montserrat" panose="00000500000000000000" pitchFamily="2" charset="0"/>
              </a:rPr>
              <a:t>definit</a:t>
            </a:r>
            <a:r>
              <a:rPr lang="en-US" sz="1200" dirty="0">
                <a:solidFill>
                  <a:schemeClr val="tx1"/>
                </a:solidFill>
                <a:latin typeface="Montserrat" panose="00000500000000000000" pitchFamily="2" charset="0"/>
              </a:rPr>
              <a:t> un set de 7 </a:t>
            </a:r>
            <a:r>
              <a:rPr lang="en-US" sz="1200" dirty="0" err="1">
                <a:solidFill>
                  <a:schemeClr val="tx1"/>
                </a:solidFill>
                <a:latin typeface="Montserrat" panose="00000500000000000000" pitchFamily="2" charset="0"/>
              </a:rPr>
              <a:t>cerințe</a:t>
            </a:r>
            <a:r>
              <a:rPr lang="en-US" sz="1200" dirty="0">
                <a:solidFill>
                  <a:schemeClr val="tx1"/>
                </a:solidFill>
                <a:latin typeface="Montserrat" panose="00000500000000000000" pitchFamily="2" charset="0"/>
              </a:rPr>
              <a:t> de business (requirements), </a:t>
            </a:r>
            <a:r>
              <a:rPr lang="ro-RO" sz="1200" dirty="0">
                <a:solidFill>
                  <a:schemeClr val="tx1"/>
                </a:solidFill>
                <a:latin typeface="Montserrat" panose="00000500000000000000" pitchFamily="2" charset="0"/>
              </a:rPr>
              <a:t>fiind </a:t>
            </a:r>
            <a:r>
              <a:rPr lang="en-US" sz="1200" dirty="0" err="1">
                <a:solidFill>
                  <a:schemeClr val="tx1"/>
                </a:solidFill>
                <a:latin typeface="Montserrat" panose="00000500000000000000" pitchFamily="2" charset="0"/>
              </a:rPr>
              <a:t>dezvoltate</a:t>
            </a:r>
            <a:r>
              <a:rPr lang="en-US" sz="1200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Montserrat" panose="00000500000000000000" pitchFamily="2" charset="0"/>
              </a:rPr>
              <a:t>în</a:t>
            </a:r>
            <a:r>
              <a:rPr lang="en-US" sz="1200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Montserrat" panose="00000500000000000000" pitchFamily="2" charset="0"/>
              </a:rPr>
              <a:t>detaliu</a:t>
            </a:r>
            <a:r>
              <a:rPr lang="en-US" sz="1200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Montserrat" panose="00000500000000000000" pitchFamily="2" charset="0"/>
              </a:rPr>
              <a:t>cerința</a:t>
            </a:r>
            <a:r>
              <a:rPr lang="en-US" sz="1200" dirty="0">
                <a:solidFill>
                  <a:schemeClr val="tx1"/>
                </a:solidFill>
                <a:latin typeface="Montserrat" panose="00000500000000000000" pitchFamily="2" charset="0"/>
              </a:rPr>
              <a:t> 1 </a:t>
            </a:r>
            <a:r>
              <a:rPr lang="en-US" sz="1200" dirty="0" err="1">
                <a:solidFill>
                  <a:schemeClr val="tx1"/>
                </a:solidFill>
                <a:latin typeface="Montserrat" panose="00000500000000000000" pitchFamily="2" charset="0"/>
              </a:rPr>
              <a:t>și</a:t>
            </a:r>
            <a:r>
              <a:rPr lang="en-US" sz="1200" dirty="0">
                <a:solidFill>
                  <a:schemeClr val="tx1"/>
                </a:solidFill>
                <a:latin typeface="Montserrat" panose="00000500000000000000" pitchFamily="2" charset="0"/>
              </a:rPr>
              <a:t> 2.</a:t>
            </a:r>
          </a:p>
          <a:p>
            <a:pPr marL="0" indent="0">
              <a:buNone/>
            </a:pPr>
            <a:r>
              <a:rPr lang="ro-RO" sz="1300" b="1" dirty="0">
                <a:solidFill>
                  <a:srgbClr val="92D050"/>
                </a:solidFill>
                <a:latin typeface="Montserrat" panose="00000500000000000000" pitchFamily="2" charset="0"/>
              </a:rPr>
              <a:t>2. Monitorizarea și controlul testării</a:t>
            </a:r>
          </a:p>
          <a:p>
            <a:pPr marL="0" indent="0">
              <a:buNone/>
            </a:pPr>
            <a:r>
              <a:rPr lang="ro-RO" sz="1200" dirty="0">
                <a:solidFill>
                  <a:schemeClr val="tx1"/>
                </a:solidFill>
                <a:latin typeface="Montserrat" panose="00000500000000000000" pitchFamily="2" charset="0"/>
              </a:rPr>
              <a:t>Procesul se desfășoară pe parcursul tuturor etapelor, unde se compară ceea ce s-a planificat inițial și ceea ce se întamplă în realitate.</a:t>
            </a:r>
          </a:p>
          <a:p>
            <a:pPr marL="0" indent="0">
              <a:buNone/>
            </a:pPr>
            <a:r>
              <a:rPr lang="ro-RO" sz="1300" b="1" dirty="0">
                <a:solidFill>
                  <a:srgbClr val="92D050"/>
                </a:solidFill>
                <a:latin typeface="Montserrat" panose="00000500000000000000" pitchFamily="2" charset="0"/>
              </a:rPr>
              <a:t>3.</a:t>
            </a:r>
            <a:r>
              <a:rPr lang="ro-RO" sz="1300" b="1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ro-RO" sz="1300" b="1" dirty="0">
                <a:solidFill>
                  <a:srgbClr val="92D050"/>
                </a:solidFill>
                <a:latin typeface="Montserrat" panose="00000500000000000000" pitchFamily="2" charset="0"/>
              </a:rPr>
              <a:t>Analizarea testării </a:t>
            </a:r>
          </a:p>
          <a:p>
            <a:pPr marL="0" indent="0" algn="just">
              <a:buNone/>
            </a:pPr>
            <a:r>
              <a:rPr lang="ro-RO" sz="1200" dirty="0">
                <a:solidFill>
                  <a:schemeClr val="tx1"/>
                </a:solidFill>
                <a:latin typeface="Montserrat" panose="00000500000000000000" pitchFamily="2" charset="0"/>
              </a:rPr>
              <a:t>S-au analizat materialele la care am avut acces (requirements, design, code, risk analysis reports). Toate acestea stau la baza testării și sunt fundația pe care se vor crea suitele de teste.</a:t>
            </a:r>
          </a:p>
          <a:p>
            <a:pPr marL="0" indent="0" algn="just">
              <a:buNone/>
            </a:pPr>
            <a:r>
              <a:rPr lang="ro-RO" sz="1200" dirty="0">
                <a:solidFill>
                  <a:schemeClr val="tx1"/>
                </a:solidFill>
                <a:latin typeface="Montserrat" panose="00000500000000000000" pitchFamily="2" charset="0"/>
              </a:rPr>
              <a:t>Având o idee asupra lucrurilor ce urmează să le testez, pe baza cerințelor de business am creat condițiile de testare(test conditions).</a:t>
            </a:r>
          </a:p>
          <a:p>
            <a:pPr marL="0" indent="0" algn="just">
              <a:buNone/>
            </a:pPr>
            <a:r>
              <a:rPr lang="ro-RO" sz="1200" dirty="0">
                <a:solidFill>
                  <a:schemeClr val="tx1"/>
                </a:solidFill>
                <a:latin typeface="Montserrat" panose="00000500000000000000" pitchFamily="2" charset="0"/>
              </a:rPr>
              <a:t>Am identificat informațiile necesare testării, am creat și prioritizat testele, am pregătit mediul și condițiile de testare și am definit test cases.</a:t>
            </a:r>
            <a:endParaRPr lang="ro-RO" sz="1200" b="1" dirty="0">
              <a:solidFill>
                <a:srgbClr val="92D050"/>
              </a:solidFill>
              <a:latin typeface="Montserrat" panose="00000500000000000000" pitchFamily="2" charset="0"/>
            </a:endParaRPr>
          </a:p>
          <a:p>
            <a:pPr marL="0" indent="0">
              <a:buNone/>
            </a:pPr>
            <a:r>
              <a:rPr lang="en-US" sz="1300" b="1" dirty="0">
                <a:solidFill>
                  <a:srgbClr val="92D050"/>
                </a:solidFill>
                <a:latin typeface="Montserrat" panose="00000500000000000000" pitchFamily="2" charset="0"/>
              </a:rPr>
              <a:t>4.</a:t>
            </a:r>
            <a:r>
              <a:rPr lang="ro-RO" sz="1300" b="1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en-US" sz="1300" b="1" dirty="0">
                <a:solidFill>
                  <a:srgbClr val="92D050"/>
                </a:solidFill>
                <a:latin typeface="Montserrat" panose="00000500000000000000" pitchFamily="2" charset="0"/>
              </a:rPr>
              <a:t>Test design</a:t>
            </a:r>
            <a:r>
              <a:rPr lang="ro-RO" sz="1300" b="1" dirty="0">
                <a:solidFill>
                  <a:srgbClr val="92D050"/>
                </a:solidFill>
                <a:latin typeface="Montserrat" panose="00000500000000000000" pitchFamily="2" charset="0"/>
              </a:rPr>
              <a:t> – slide nr. 13</a:t>
            </a:r>
            <a:endParaRPr lang="en-US" sz="1300" b="1" dirty="0">
              <a:solidFill>
                <a:srgbClr val="92D050"/>
              </a:solidFill>
              <a:latin typeface="Montserrat" panose="00000500000000000000" pitchFamily="2" charset="0"/>
            </a:endParaRPr>
          </a:p>
          <a:p>
            <a:pPr marL="0" indent="0">
              <a:buNone/>
            </a:pPr>
            <a:r>
              <a:rPr lang="ro-RO" sz="1300" b="1" dirty="0">
                <a:solidFill>
                  <a:srgbClr val="92D050"/>
                </a:solidFill>
                <a:latin typeface="Montserrat" panose="00000500000000000000" pitchFamily="2" charset="0"/>
              </a:rPr>
              <a:t>5. </a:t>
            </a:r>
            <a:r>
              <a:rPr lang="en-US" sz="1300" b="1" dirty="0" err="1">
                <a:solidFill>
                  <a:srgbClr val="92D050"/>
                </a:solidFill>
                <a:latin typeface="Montserrat" panose="00000500000000000000" pitchFamily="2" charset="0"/>
              </a:rPr>
              <a:t>Implementarea</a:t>
            </a:r>
            <a:r>
              <a:rPr lang="en-US" sz="1300" b="1" dirty="0">
                <a:solidFill>
                  <a:srgbClr val="92D050"/>
                </a:solidFill>
                <a:latin typeface="Montserrat" panose="00000500000000000000" pitchFamily="2" charset="0"/>
              </a:rPr>
              <a:t> test</a:t>
            </a:r>
            <a:r>
              <a:rPr lang="ro-RO" sz="1300" b="1" dirty="0">
                <a:solidFill>
                  <a:srgbClr val="92D050"/>
                </a:solidFill>
                <a:latin typeface="Montserrat" panose="00000500000000000000" pitchFamily="2" charset="0"/>
              </a:rPr>
              <a:t>ă</a:t>
            </a:r>
            <a:r>
              <a:rPr lang="en-US" sz="1300" b="1" dirty="0" err="1">
                <a:solidFill>
                  <a:srgbClr val="92D050"/>
                </a:solidFill>
                <a:latin typeface="Montserrat" panose="00000500000000000000" pitchFamily="2" charset="0"/>
              </a:rPr>
              <a:t>rii</a:t>
            </a:r>
            <a:endParaRPr lang="ro-RO" sz="1300" b="1" dirty="0">
              <a:solidFill>
                <a:srgbClr val="92D050"/>
              </a:solidFill>
              <a:latin typeface="Montserrat" panose="00000500000000000000" pitchFamily="2" charset="0"/>
            </a:endParaRPr>
          </a:p>
          <a:p>
            <a:pPr marL="0" indent="0">
              <a:buNone/>
            </a:pPr>
            <a:r>
              <a:rPr lang="ro-RO" sz="1200" dirty="0">
                <a:solidFill>
                  <a:schemeClr val="tx1"/>
                </a:solidFill>
                <a:latin typeface="Montserrat" panose="00000500000000000000" pitchFamily="2" charset="0"/>
              </a:rPr>
              <a:t>Parametrii de configurare ai testării: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domeniu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 web - https://www.</a:t>
            </a:r>
            <a:r>
              <a:rPr kumimoji="0" lang="ro-RO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airbnb.com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ro-RO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e-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mail – </a:t>
            </a:r>
            <a:r>
              <a:rPr kumimoji="0" lang="ro-RO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larisabalaj18@gmail.com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o-RO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o-RO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M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ediul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 de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testare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 – </a:t>
            </a:r>
            <a:r>
              <a:rPr kumimoji="0" lang="ro-RO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Google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Chrome Version 94.0.4606.71 (Official Build) (64-bit)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Instrumente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 de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testare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 – J</a:t>
            </a:r>
            <a:r>
              <a:rPr kumimoji="0" lang="ro-RO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IRA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, TestRail, Snipping Tool, MS Office</a:t>
            </a:r>
            <a:endParaRPr lang="ro-RO" sz="1200" b="1" dirty="0">
              <a:solidFill>
                <a:srgbClr val="92D050"/>
              </a:solidFill>
              <a:latin typeface="Montserrat" panose="00000500000000000000" pitchFamily="2" charset="0"/>
            </a:endParaRPr>
          </a:p>
          <a:p>
            <a:pPr marL="0" indent="0">
              <a:buNone/>
            </a:pPr>
            <a:r>
              <a:rPr lang="ro-RO" sz="1300" b="1" dirty="0">
                <a:solidFill>
                  <a:srgbClr val="92D050"/>
                </a:solidFill>
                <a:latin typeface="Montserrat" panose="00000500000000000000" pitchFamily="2" charset="0"/>
              </a:rPr>
              <a:t>6. Executarea testării (SUT – Sistem Under Test) – slide nr. 14</a:t>
            </a:r>
          </a:p>
          <a:p>
            <a:pPr marL="0" indent="0">
              <a:buNone/>
            </a:pPr>
            <a:r>
              <a:rPr lang="ro-RO" sz="1300" b="1" dirty="0">
                <a:solidFill>
                  <a:srgbClr val="92D050"/>
                </a:solidFill>
                <a:latin typeface="Montserrat" panose="00000500000000000000" pitchFamily="2" charset="0"/>
              </a:rPr>
              <a:t>7. Finalizarea testării – slide nr. 16</a:t>
            </a:r>
            <a:endParaRPr lang="en-US" sz="1300" b="1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53C9AD-53F2-4FFE-B93E-DBE0BB6A78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8793" y="3843579"/>
            <a:ext cx="1823207" cy="2955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4572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EC5C6-B71A-4D2E-ACEC-D9529B956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Partea</a:t>
            </a:r>
            <a:r>
              <a:rPr lang="en-US" dirty="0"/>
              <a:t> </a:t>
            </a:r>
            <a:r>
              <a:rPr lang="en-US" dirty="0" err="1"/>
              <a:t>practică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1C6153-AFB5-4D86-BB6B-9F5B868861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81665" y="2687592"/>
            <a:ext cx="3755379" cy="2283823"/>
          </a:xfrm>
        </p:spPr>
        <p:txBody>
          <a:bodyPr/>
          <a:lstStyle/>
          <a:p>
            <a:pPr algn="ctr"/>
            <a:r>
              <a:rPr lang="en-US" b="1" dirty="0" err="1">
                <a:latin typeface="Montserrat" panose="00000500000000000000" pitchFamily="2" charset="0"/>
              </a:rPr>
              <a:t>Procesul</a:t>
            </a:r>
            <a:r>
              <a:rPr lang="en-US" b="1" dirty="0">
                <a:latin typeface="Montserrat" panose="00000500000000000000" pitchFamily="2" charset="0"/>
              </a:rPr>
              <a:t> de </a:t>
            </a:r>
            <a:r>
              <a:rPr lang="en-US" b="1" dirty="0" err="1">
                <a:latin typeface="Montserrat" panose="00000500000000000000" pitchFamily="2" charset="0"/>
              </a:rPr>
              <a:t>testare</a:t>
            </a:r>
            <a:endParaRPr lang="ro-RO" b="1" dirty="0">
              <a:latin typeface="Montserrat" panose="00000500000000000000" pitchFamily="2" charset="0"/>
            </a:endParaRPr>
          </a:p>
          <a:p>
            <a:pPr algn="ctr"/>
            <a:r>
              <a:rPr lang="ro-RO" b="1" dirty="0">
                <a:latin typeface="Montserrat" panose="00000500000000000000" pitchFamily="2" charset="0"/>
              </a:rPr>
              <a:t>A aplicației web airbnb</a:t>
            </a:r>
            <a:endParaRPr lang="en-US" b="1" dirty="0"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7827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2000" r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B0714C1-C1EE-4908-8538-FE165FA9C4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5" y="420583"/>
            <a:ext cx="12183855" cy="550506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B717CF2-98E7-4217-94E3-791CDF49E51F}"/>
              </a:ext>
            </a:extLst>
          </p:cNvPr>
          <p:cNvSpPr txBox="1"/>
          <p:nvPr/>
        </p:nvSpPr>
        <p:spPr>
          <a:xfrm>
            <a:off x="363974" y="-25693"/>
            <a:ext cx="14555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800" dirty="0"/>
              <a:t>airbnb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DFB7C5-F545-448C-BE1F-771B4E15F8FA}"/>
              </a:ext>
            </a:extLst>
          </p:cNvPr>
          <p:cNvSpPr txBox="1"/>
          <p:nvPr/>
        </p:nvSpPr>
        <p:spPr>
          <a:xfrm>
            <a:off x="4532295" y="51251"/>
            <a:ext cx="3554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b="1" dirty="0">
                <a:solidFill>
                  <a:srgbClr val="92D050"/>
                </a:solidFill>
                <a:latin typeface="Montserrat" panose="00000500000000000000" pitchFamily="2" charset="0"/>
              </a:rPr>
              <a:t>Planificarea testării</a:t>
            </a:r>
            <a:endParaRPr lang="en-US" b="1" dirty="0">
              <a:solidFill>
                <a:srgbClr val="92D050"/>
              </a:solidFill>
              <a:latin typeface="Montserrat" panose="00000500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AD001B-96CD-4AE4-A103-062D0F165FF3}"/>
              </a:ext>
            </a:extLst>
          </p:cNvPr>
          <p:cNvSpPr txBox="1"/>
          <p:nvPr/>
        </p:nvSpPr>
        <p:spPr>
          <a:xfrm>
            <a:off x="263154" y="6129640"/>
            <a:ext cx="107084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400" dirty="0">
                <a:latin typeface="Montserrat" panose="00000500000000000000" pitchFamily="2" charset="0"/>
              </a:rPr>
              <a:t>- Aplicația web airbnb </a:t>
            </a:r>
            <a:r>
              <a:rPr lang="en-US" sz="1400" dirty="0">
                <a:latin typeface="Montserrat" panose="00000500000000000000" pitchFamily="2" charset="0"/>
              </a:rPr>
              <a:t>a </a:t>
            </a:r>
            <a:r>
              <a:rPr lang="en-US" sz="1400" dirty="0" err="1">
                <a:latin typeface="Montserrat" panose="00000500000000000000" pitchFamily="2" charset="0"/>
              </a:rPr>
              <a:t>fost</a:t>
            </a:r>
            <a:r>
              <a:rPr lang="en-US" sz="1400" dirty="0">
                <a:latin typeface="Montserrat" panose="00000500000000000000" pitchFamily="2" charset="0"/>
              </a:rPr>
              <a:t> </a:t>
            </a:r>
            <a:r>
              <a:rPr lang="ro-RO" sz="1400" dirty="0">
                <a:latin typeface="Montserrat" panose="00000500000000000000" pitchFamily="2" charset="0"/>
              </a:rPr>
              <a:t>testată conform cerințelor de business furnizate de către client.</a:t>
            </a:r>
          </a:p>
        </p:txBody>
      </p:sp>
    </p:spTree>
    <p:extLst>
      <p:ext uri="{BB962C8B-B14F-4D97-AF65-F5344CB8AC3E}">
        <p14:creationId xmlns:p14="http://schemas.microsoft.com/office/powerpoint/2010/main" val="30332943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5953C3DC-6ECF-4E28-8AF7-2A1FE2279DFC}"/>
              </a:ext>
            </a:extLst>
          </p:cNvPr>
          <p:cNvSpPr txBox="1">
            <a:spLocks/>
          </p:cNvSpPr>
          <p:nvPr/>
        </p:nvSpPr>
        <p:spPr>
          <a:xfrm>
            <a:off x="419450" y="360728"/>
            <a:ext cx="11285970" cy="630013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200" dirty="0">
                <a:latin typeface="Montserrat" panose="00000500000000000000" pitchFamily="2" charset="0"/>
              </a:rPr>
              <a:t>Am </a:t>
            </a:r>
            <a:r>
              <a:rPr lang="fr-FR" sz="1200" dirty="0" err="1">
                <a:latin typeface="Montserrat" panose="00000500000000000000" pitchFamily="2" charset="0"/>
              </a:rPr>
              <a:t>definit</a:t>
            </a:r>
            <a:r>
              <a:rPr lang="fr-FR" sz="1200" dirty="0">
                <a:latin typeface="Montserrat" panose="00000500000000000000" pitchFamily="2" charset="0"/>
              </a:rPr>
              <a:t> un set de </a:t>
            </a:r>
            <a:r>
              <a:rPr lang="ro-RO" sz="1200" dirty="0">
                <a:latin typeface="Montserrat" panose="00000500000000000000" pitchFamily="2" charset="0"/>
              </a:rPr>
              <a:t>7</a:t>
            </a:r>
            <a:r>
              <a:rPr lang="fr-FR" sz="1200" dirty="0">
                <a:latin typeface="Montserrat" panose="00000500000000000000" pitchFamily="2" charset="0"/>
              </a:rPr>
              <a:t> </a:t>
            </a:r>
            <a:r>
              <a:rPr lang="fr-FR" sz="1200" dirty="0" err="1">
                <a:latin typeface="Montserrat" panose="00000500000000000000" pitchFamily="2" charset="0"/>
              </a:rPr>
              <a:t>cerințe</a:t>
            </a:r>
            <a:r>
              <a:rPr lang="ro-RO" sz="1200" dirty="0">
                <a:latin typeface="Montserrat" panose="00000500000000000000" pitchFamily="2" charset="0"/>
              </a:rPr>
              <a:t> de business</a:t>
            </a:r>
            <a:r>
              <a:rPr lang="fr-FR" sz="1200" dirty="0">
                <a:latin typeface="Montserrat" panose="00000500000000000000" pitchFamily="2" charset="0"/>
              </a:rPr>
              <a:t> (</a:t>
            </a:r>
            <a:r>
              <a:rPr lang="fr-FR" sz="1200" dirty="0" err="1">
                <a:latin typeface="Montserrat" panose="00000500000000000000" pitchFamily="2" charset="0"/>
              </a:rPr>
              <a:t>requirement</a:t>
            </a:r>
            <a:r>
              <a:rPr lang="ro-RO" sz="1200" dirty="0">
                <a:latin typeface="Montserrat" panose="00000500000000000000" pitchFamily="2" charset="0"/>
              </a:rPr>
              <a:t>s), fiind dezvoltate în continuare în detaliu cerinț</a:t>
            </a:r>
            <a:r>
              <a:rPr lang="en-US" sz="1200" dirty="0">
                <a:latin typeface="Montserrat" panose="00000500000000000000" pitchFamily="2" charset="0"/>
              </a:rPr>
              <a:t>a 1 </a:t>
            </a:r>
            <a:r>
              <a:rPr lang="ro-RO" sz="1200" dirty="0">
                <a:latin typeface="Montserrat" panose="00000500000000000000" pitchFamily="2" charset="0"/>
              </a:rPr>
              <a:t>și 2.</a:t>
            </a:r>
            <a:endParaRPr lang="en-US" sz="1200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D343CAF6-E876-48D8-B8E2-54F6E20C3BEB}"/>
              </a:ext>
            </a:extLst>
          </p:cNvPr>
          <p:cNvSpPr/>
          <p:nvPr/>
        </p:nvSpPr>
        <p:spPr>
          <a:xfrm>
            <a:off x="419450" y="650152"/>
            <a:ext cx="3498209" cy="1937857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Montserrat" panose="00000500000000000000" pitchFamily="2" charset="0"/>
              </a:rPr>
              <a:t>1.</a:t>
            </a:r>
            <a:r>
              <a:rPr lang="ro-RO" dirty="0">
                <a:latin typeface="Montserrat" panose="00000500000000000000" pitchFamily="2" charset="0"/>
              </a:rPr>
              <a:t> Î</a:t>
            </a:r>
            <a:r>
              <a:rPr lang="it-IT" dirty="0">
                <a:latin typeface="Montserrat" panose="00000500000000000000" pitchFamily="2" charset="0"/>
              </a:rPr>
              <a:t>n calitate de utilizator, vreau </a:t>
            </a:r>
            <a:r>
              <a:rPr lang="ro-RO" dirty="0">
                <a:latin typeface="Montserrat" panose="00000500000000000000" pitchFamily="2" charset="0"/>
              </a:rPr>
              <a:t>să</a:t>
            </a:r>
            <a:r>
              <a:rPr lang="it-IT" dirty="0">
                <a:latin typeface="Montserrat" panose="00000500000000000000" pitchFamily="2" charset="0"/>
              </a:rPr>
              <a:t> pot crea un cont </a:t>
            </a:r>
            <a:r>
              <a:rPr lang="ro-RO" dirty="0">
                <a:latin typeface="Montserrat" panose="00000500000000000000" pitchFamily="2" charset="0"/>
              </a:rPr>
              <a:t>î</a:t>
            </a:r>
            <a:r>
              <a:rPr lang="it-IT" dirty="0">
                <a:latin typeface="Montserrat" panose="00000500000000000000" pitchFamily="2" charset="0"/>
              </a:rPr>
              <a:t>n aplica</a:t>
            </a:r>
            <a:r>
              <a:rPr lang="ro-RO" dirty="0">
                <a:latin typeface="Montserrat" panose="00000500000000000000" pitchFamily="2" charset="0"/>
              </a:rPr>
              <a:t>ț</a:t>
            </a:r>
            <a:r>
              <a:rPr lang="it-IT" dirty="0">
                <a:latin typeface="Montserrat" panose="00000500000000000000" pitchFamily="2" charset="0"/>
              </a:rPr>
              <a:t>ia </a:t>
            </a:r>
            <a:r>
              <a:rPr lang="ro-RO" dirty="0">
                <a:latin typeface="Montserrat" panose="00000500000000000000" pitchFamily="2" charset="0"/>
              </a:rPr>
              <a:t>web a</a:t>
            </a:r>
            <a:r>
              <a:rPr lang="it-IT" dirty="0">
                <a:latin typeface="Montserrat" panose="00000500000000000000" pitchFamily="2" charset="0"/>
              </a:rPr>
              <a:t>irbnb</a:t>
            </a:r>
            <a:endParaRPr lang="en-US" dirty="0">
              <a:latin typeface="Montserrat" panose="00000500000000000000" pitchFamily="2" charset="0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42E122E-578C-4797-9ADB-9932F238CE20}"/>
              </a:ext>
            </a:extLst>
          </p:cNvPr>
          <p:cNvSpPr/>
          <p:nvPr/>
        </p:nvSpPr>
        <p:spPr>
          <a:xfrm>
            <a:off x="4145558" y="673221"/>
            <a:ext cx="3498209" cy="1937857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1700" dirty="0">
                <a:latin typeface="Montserrat" panose="00000500000000000000" pitchFamily="2" charset="0"/>
              </a:rPr>
              <a:t>2.</a:t>
            </a:r>
            <a:r>
              <a:rPr lang="it-IT" sz="1700" dirty="0">
                <a:latin typeface="Montserrat" panose="00000500000000000000" pitchFamily="2" charset="0"/>
              </a:rPr>
              <a:t> </a:t>
            </a:r>
            <a:r>
              <a:rPr lang="ro-RO" sz="1700" dirty="0">
                <a:latin typeface="Montserrat" panose="00000500000000000000" pitchFamily="2" charset="0"/>
              </a:rPr>
              <a:t>Î</a:t>
            </a:r>
            <a:r>
              <a:rPr lang="it-IT" sz="1700" dirty="0">
                <a:latin typeface="Montserrat" panose="00000500000000000000" pitchFamily="2" charset="0"/>
              </a:rPr>
              <a:t>n calitate de utilizator, vreau s</a:t>
            </a:r>
            <a:r>
              <a:rPr lang="ro-RO" sz="1700" dirty="0">
                <a:latin typeface="Montserrat" panose="00000500000000000000" pitchFamily="2" charset="0"/>
              </a:rPr>
              <a:t>ă</a:t>
            </a:r>
            <a:r>
              <a:rPr lang="it-IT" sz="1700" dirty="0">
                <a:latin typeface="Montserrat" panose="00000500000000000000" pitchFamily="2" charset="0"/>
              </a:rPr>
              <a:t> pot c</a:t>
            </a:r>
            <a:r>
              <a:rPr lang="ro-RO" sz="1700" dirty="0">
                <a:latin typeface="Montserrat" panose="00000500000000000000" pitchFamily="2" charset="0"/>
              </a:rPr>
              <a:t>ă</a:t>
            </a:r>
            <a:r>
              <a:rPr lang="it-IT" sz="1700" dirty="0">
                <a:latin typeface="Montserrat" panose="00000500000000000000" pitchFamily="2" charset="0"/>
              </a:rPr>
              <a:t>uta loca</a:t>
            </a:r>
            <a:r>
              <a:rPr lang="ro-RO" sz="1700" dirty="0">
                <a:latin typeface="Montserrat" panose="00000500000000000000" pitchFamily="2" charset="0"/>
              </a:rPr>
              <a:t>ț</a:t>
            </a:r>
            <a:r>
              <a:rPr lang="it-IT" sz="1700" dirty="0">
                <a:latin typeface="Montserrat" panose="00000500000000000000" pitchFamily="2" charset="0"/>
              </a:rPr>
              <a:t>ii disponibile </a:t>
            </a:r>
            <a:r>
              <a:rPr lang="ro-RO" sz="1700" dirty="0">
                <a:latin typeface="Montserrat" panose="00000500000000000000" pitchFamily="2" charset="0"/>
              </a:rPr>
              <a:t>conform câmpurilor selectate</a:t>
            </a:r>
            <a:endParaRPr lang="en-US" sz="1700" dirty="0">
              <a:latin typeface="Montserrat" panose="00000500000000000000" pitchFamily="2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A7B1DFE-74E6-4880-AB13-6B30CBCDA4E0}"/>
              </a:ext>
            </a:extLst>
          </p:cNvPr>
          <p:cNvSpPr/>
          <p:nvPr/>
        </p:nvSpPr>
        <p:spPr>
          <a:xfrm>
            <a:off x="551592" y="2657214"/>
            <a:ext cx="3498209" cy="193785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dirty="0">
                <a:latin typeface="Montserrat" panose="00000500000000000000" pitchFamily="2" charset="0"/>
              </a:rPr>
              <a:t>4.</a:t>
            </a:r>
            <a:r>
              <a:rPr lang="it-IT" dirty="0">
                <a:latin typeface="Montserrat" panose="00000500000000000000" pitchFamily="2" charset="0"/>
              </a:rPr>
              <a:t> </a:t>
            </a:r>
            <a:r>
              <a:rPr lang="ro-RO" dirty="0">
                <a:latin typeface="Montserrat" panose="00000500000000000000" pitchFamily="2" charset="0"/>
              </a:rPr>
              <a:t>Î</a:t>
            </a:r>
            <a:r>
              <a:rPr lang="it-IT" dirty="0">
                <a:latin typeface="Montserrat" panose="00000500000000000000" pitchFamily="2" charset="0"/>
              </a:rPr>
              <a:t>n calitate de utilizator, vreau s</a:t>
            </a:r>
            <a:r>
              <a:rPr lang="ro-RO" dirty="0">
                <a:latin typeface="Montserrat" panose="00000500000000000000" pitchFamily="2" charset="0"/>
              </a:rPr>
              <a:t>ă</a:t>
            </a:r>
            <a:r>
              <a:rPr lang="it-IT" dirty="0">
                <a:latin typeface="Montserrat" panose="00000500000000000000" pitchFamily="2" charset="0"/>
              </a:rPr>
              <a:t> pot vizualiza rezervarile </a:t>
            </a:r>
            <a:r>
              <a:rPr lang="ro-RO" dirty="0">
                <a:latin typeface="Montserrat" panose="00000500000000000000" pitchFamily="2" charset="0"/>
              </a:rPr>
              <a:t>din contul meu</a:t>
            </a:r>
            <a:endParaRPr lang="en-US" dirty="0">
              <a:latin typeface="Montserrat" panose="00000500000000000000" pitchFamily="2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B55EE2F-B808-417B-AB37-060F1C9E506A}"/>
              </a:ext>
            </a:extLst>
          </p:cNvPr>
          <p:cNvSpPr/>
          <p:nvPr/>
        </p:nvSpPr>
        <p:spPr>
          <a:xfrm>
            <a:off x="4266512" y="2634146"/>
            <a:ext cx="3498209" cy="193785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dirty="0">
                <a:latin typeface="Montserrat" panose="00000500000000000000" pitchFamily="2" charset="0"/>
              </a:rPr>
              <a:t>5. Î</a:t>
            </a:r>
            <a:r>
              <a:rPr lang="it-IT" dirty="0">
                <a:latin typeface="Montserrat" panose="00000500000000000000" pitchFamily="2" charset="0"/>
              </a:rPr>
              <a:t>n calitate de utilizator, vreau s</a:t>
            </a:r>
            <a:r>
              <a:rPr lang="ro-RO" dirty="0">
                <a:latin typeface="Montserrat" panose="00000500000000000000" pitchFamily="2" charset="0"/>
              </a:rPr>
              <a:t>ă</a:t>
            </a:r>
            <a:r>
              <a:rPr lang="it-IT" dirty="0">
                <a:latin typeface="Montserrat" panose="00000500000000000000" pitchFamily="2" charset="0"/>
              </a:rPr>
              <a:t> pot se</a:t>
            </a:r>
            <a:r>
              <a:rPr lang="ro-RO" dirty="0">
                <a:latin typeface="Montserrat" panose="00000500000000000000" pitchFamily="2" charset="0"/>
              </a:rPr>
              <a:t>lecta</a:t>
            </a:r>
            <a:r>
              <a:rPr lang="it-IT" dirty="0">
                <a:latin typeface="Montserrat" panose="00000500000000000000" pitchFamily="2" charset="0"/>
              </a:rPr>
              <a:t> o metoda de plat</a:t>
            </a:r>
            <a:r>
              <a:rPr lang="ro-RO" dirty="0">
                <a:latin typeface="Montserrat" panose="00000500000000000000" pitchFamily="2" charset="0"/>
              </a:rPr>
              <a:t>ă</a:t>
            </a:r>
            <a:r>
              <a:rPr lang="it-IT" dirty="0">
                <a:latin typeface="Montserrat" panose="00000500000000000000" pitchFamily="2" charset="0"/>
              </a:rPr>
              <a:t> pentru a efectua achizi</a:t>
            </a:r>
            <a:r>
              <a:rPr lang="ro-RO" dirty="0">
                <a:latin typeface="Montserrat" panose="00000500000000000000" pitchFamily="2" charset="0"/>
              </a:rPr>
              <a:t>ț</a:t>
            </a:r>
            <a:r>
              <a:rPr lang="it-IT" dirty="0">
                <a:latin typeface="Montserrat" panose="00000500000000000000" pitchFamily="2" charset="0"/>
              </a:rPr>
              <a:t>ii </a:t>
            </a:r>
            <a:r>
              <a:rPr lang="ro-RO" dirty="0">
                <a:latin typeface="Montserrat" panose="00000500000000000000" pitchFamily="2" charset="0"/>
              </a:rPr>
              <a:t>î</a:t>
            </a:r>
            <a:r>
              <a:rPr lang="it-IT" dirty="0">
                <a:latin typeface="Montserrat" panose="00000500000000000000" pitchFamily="2" charset="0"/>
              </a:rPr>
              <a:t>n </a:t>
            </a:r>
            <a:r>
              <a:rPr lang="ro-RO" dirty="0">
                <a:latin typeface="Montserrat" panose="00000500000000000000" pitchFamily="2" charset="0"/>
              </a:rPr>
              <a:t>a</a:t>
            </a:r>
            <a:r>
              <a:rPr lang="it-IT" dirty="0">
                <a:latin typeface="Montserrat" panose="00000500000000000000" pitchFamily="2" charset="0"/>
              </a:rPr>
              <a:t>irbnb</a:t>
            </a:r>
            <a:endParaRPr lang="en-US" dirty="0">
              <a:latin typeface="Montserrat" panose="00000500000000000000" pitchFamily="2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9B1A8D4-F373-4689-96F8-AF23C2505ADA}"/>
              </a:ext>
            </a:extLst>
          </p:cNvPr>
          <p:cNvSpPr/>
          <p:nvPr/>
        </p:nvSpPr>
        <p:spPr>
          <a:xfrm>
            <a:off x="7871666" y="673221"/>
            <a:ext cx="3498209" cy="193785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dirty="0">
                <a:latin typeface="Montserrat" panose="00000500000000000000" pitchFamily="2" charset="0"/>
              </a:rPr>
              <a:t>3. Î</a:t>
            </a:r>
            <a:r>
              <a:rPr lang="it-IT" dirty="0">
                <a:latin typeface="Montserrat" panose="00000500000000000000" pitchFamily="2" charset="0"/>
              </a:rPr>
              <a:t>n calitate de utilizator, vreau s</a:t>
            </a:r>
            <a:r>
              <a:rPr lang="ro-RO" dirty="0">
                <a:latin typeface="Montserrat" panose="00000500000000000000" pitchFamily="2" charset="0"/>
              </a:rPr>
              <a:t>ă</a:t>
            </a:r>
            <a:r>
              <a:rPr lang="it-IT" dirty="0">
                <a:latin typeface="Montserrat" panose="00000500000000000000" pitchFamily="2" charset="0"/>
              </a:rPr>
              <a:t> pot filtra c</a:t>
            </a:r>
            <a:r>
              <a:rPr lang="ro-RO" dirty="0">
                <a:latin typeface="Montserrat" panose="00000500000000000000" pitchFamily="2" charset="0"/>
              </a:rPr>
              <a:t>ă</a:t>
            </a:r>
            <a:r>
              <a:rPr lang="it-IT" dirty="0">
                <a:latin typeface="Montserrat" panose="00000500000000000000" pitchFamily="2" charset="0"/>
              </a:rPr>
              <a:t>utarea dup</a:t>
            </a:r>
            <a:r>
              <a:rPr lang="ro-RO" dirty="0">
                <a:latin typeface="Montserrat" panose="00000500000000000000" pitchFamily="2" charset="0"/>
              </a:rPr>
              <a:t>ă</a:t>
            </a:r>
            <a:r>
              <a:rPr lang="it-IT" dirty="0">
                <a:latin typeface="Montserrat" panose="00000500000000000000" pitchFamily="2" charset="0"/>
              </a:rPr>
              <a:t> </a:t>
            </a:r>
            <a:r>
              <a:rPr lang="ro-RO" dirty="0">
                <a:latin typeface="Montserrat" panose="00000500000000000000" pitchFamily="2" charset="0"/>
              </a:rPr>
              <a:t>opțiunea </a:t>
            </a:r>
            <a:r>
              <a:rPr lang="it-IT" dirty="0">
                <a:latin typeface="Montserrat" panose="00000500000000000000" pitchFamily="2" charset="0"/>
              </a:rPr>
              <a:t>Self Check-in</a:t>
            </a:r>
            <a:endParaRPr lang="en-US" dirty="0">
              <a:latin typeface="Montserrat" panose="00000500000000000000" pitchFamily="2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033F29A-A0BB-4B7B-80FF-0A70F322888B}"/>
              </a:ext>
            </a:extLst>
          </p:cNvPr>
          <p:cNvSpPr/>
          <p:nvPr/>
        </p:nvSpPr>
        <p:spPr>
          <a:xfrm>
            <a:off x="7925489" y="2698111"/>
            <a:ext cx="3498209" cy="193785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dirty="0">
                <a:latin typeface="Montserrat" panose="00000500000000000000" pitchFamily="2" charset="0"/>
              </a:rPr>
              <a:t>6. Î</a:t>
            </a:r>
            <a:r>
              <a:rPr lang="it-IT" dirty="0">
                <a:latin typeface="Montserrat" panose="00000500000000000000" pitchFamily="2" charset="0"/>
              </a:rPr>
              <a:t>n calitate de utilizator, vreau s</a:t>
            </a:r>
            <a:r>
              <a:rPr lang="ro-RO" dirty="0">
                <a:latin typeface="Montserrat" panose="00000500000000000000" pitchFamily="2" charset="0"/>
              </a:rPr>
              <a:t>ă</a:t>
            </a:r>
            <a:r>
              <a:rPr lang="it-IT" dirty="0">
                <a:latin typeface="Montserrat" panose="00000500000000000000" pitchFamily="2" charset="0"/>
              </a:rPr>
              <a:t> pot ad</a:t>
            </a:r>
            <a:r>
              <a:rPr lang="ro-RO" dirty="0">
                <a:latin typeface="Montserrat" panose="00000500000000000000" pitchFamily="2" charset="0"/>
              </a:rPr>
              <a:t>ă</a:t>
            </a:r>
            <a:r>
              <a:rPr lang="it-IT" dirty="0">
                <a:latin typeface="Montserrat" panose="00000500000000000000" pitchFamily="2" charset="0"/>
              </a:rPr>
              <a:t>uga un feedback loca</a:t>
            </a:r>
            <a:r>
              <a:rPr lang="ro-RO" dirty="0">
                <a:latin typeface="Montserrat" panose="00000500000000000000" pitchFamily="2" charset="0"/>
              </a:rPr>
              <a:t>ț</a:t>
            </a:r>
            <a:r>
              <a:rPr lang="it-IT" dirty="0">
                <a:latin typeface="Montserrat" panose="00000500000000000000" pitchFamily="2" charset="0"/>
              </a:rPr>
              <a:t>iei vizitate</a:t>
            </a:r>
            <a:endParaRPr lang="en-US" dirty="0">
              <a:latin typeface="Montserrat" panose="00000500000000000000" pitchFamily="2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B57A1CF-C3BE-4E29-8990-CF73DC39CA20}"/>
              </a:ext>
            </a:extLst>
          </p:cNvPr>
          <p:cNvSpPr/>
          <p:nvPr/>
        </p:nvSpPr>
        <p:spPr>
          <a:xfrm>
            <a:off x="4346895" y="4572003"/>
            <a:ext cx="3498209" cy="1799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dirty="0">
                <a:latin typeface="Montserrat" panose="00000500000000000000" pitchFamily="2" charset="0"/>
              </a:rPr>
              <a:t>7. Î</a:t>
            </a:r>
            <a:r>
              <a:rPr lang="it-IT" dirty="0">
                <a:latin typeface="Montserrat" panose="00000500000000000000" pitchFamily="2" charset="0"/>
              </a:rPr>
              <a:t>n calitate de utilizator, vreau s</a:t>
            </a:r>
            <a:r>
              <a:rPr lang="ro-RO" dirty="0">
                <a:latin typeface="Montserrat" panose="00000500000000000000" pitchFamily="2" charset="0"/>
              </a:rPr>
              <a:t>ă</a:t>
            </a:r>
            <a:r>
              <a:rPr lang="it-IT" dirty="0">
                <a:latin typeface="Montserrat" panose="00000500000000000000" pitchFamily="2" charset="0"/>
              </a:rPr>
              <a:t> pot salva loca</a:t>
            </a:r>
            <a:r>
              <a:rPr lang="ro-RO" dirty="0">
                <a:latin typeface="Montserrat" panose="00000500000000000000" pitchFamily="2" charset="0"/>
              </a:rPr>
              <a:t>ț</a:t>
            </a:r>
            <a:r>
              <a:rPr lang="it-IT" dirty="0">
                <a:latin typeface="Montserrat" panose="00000500000000000000" pitchFamily="2" charset="0"/>
              </a:rPr>
              <a:t>iile favorite </a:t>
            </a:r>
            <a:r>
              <a:rPr lang="ro-RO" dirty="0">
                <a:latin typeface="Montserrat" panose="00000500000000000000" pitchFamily="2" charset="0"/>
              </a:rPr>
              <a:t>î</a:t>
            </a:r>
            <a:r>
              <a:rPr lang="it-IT" dirty="0">
                <a:latin typeface="Montserrat" panose="00000500000000000000" pitchFamily="2" charset="0"/>
              </a:rPr>
              <a:t>n sec</a:t>
            </a:r>
            <a:r>
              <a:rPr lang="ro-RO" dirty="0">
                <a:latin typeface="Montserrat" panose="00000500000000000000" pitchFamily="2" charset="0"/>
              </a:rPr>
              <a:t>ț</a:t>
            </a:r>
            <a:r>
              <a:rPr lang="it-IT" dirty="0">
                <a:latin typeface="Montserrat" panose="00000500000000000000" pitchFamily="2" charset="0"/>
              </a:rPr>
              <a:t>iunea Wishlists</a:t>
            </a:r>
            <a:endParaRPr lang="en-US" dirty="0"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71488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F608194-9A66-41EB-97F7-EBDAAA09BA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229537"/>
              </p:ext>
            </p:extLst>
          </p:nvPr>
        </p:nvGraphicFramePr>
        <p:xfrm>
          <a:off x="479570" y="428263"/>
          <a:ext cx="11232859" cy="63501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1802">
                  <a:extLst>
                    <a:ext uri="{9D8B030D-6E8A-4147-A177-3AD203B41FA5}">
                      <a16:colId xmlns:a16="http://schemas.microsoft.com/office/drawing/2014/main" val="955698684"/>
                    </a:ext>
                  </a:extLst>
                </a:gridCol>
                <a:gridCol w="2887343">
                  <a:extLst>
                    <a:ext uri="{9D8B030D-6E8A-4147-A177-3AD203B41FA5}">
                      <a16:colId xmlns:a16="http://schemas.microsoft.com/office/drawing/2014/main" val="3374293654"/>
                    </a:ext>
                  </a:extLst>
                </a:gridCol>
                <a:gridCol w="2795500">
                  <a:extLst>
                    <a:ext uri="{9D8B030D-6E8A-4147-A177-3AD203B41FA5}">
                      <a16:colId xmlns:a16="http://schemas.microsoft.com/office/drawing/2014/main" val="1068090935"/>
                    </a:ext>
                  </a:extLst>
                </a:gridCol>
                <a:gridCol w="2808214">
                  <a:extLst>
                    <a:ext uri="{9D8B030D-6E8A-4147-A177-3AD203B41FA5}">
                      <a16:colId xmlns:a16="http://schemas.microsoft.com/office/drawing/2014/main" val="2930486940"/>
                    </a:ext>
                  </a:extLst>
                </a:gridCol>
              </a:tblGrid>
              <a:tr h="997865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o-RO" sz="1200" b="1" baseline="0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latin typeface="Montserrat" panose="00000500000000000000" pitchFamily="2" charset="0"/>
                        </a:rPr>
                        <a:t> </a:t>
                      </a:r>
                      <a:endParaRPr lang="en-US" sz="1200" b="1" baseline="0" dirty="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latin typeface="Montserrat" panose="00000500000000000000" pitchFamily="2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o-RO" sz="1400" b="1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latin typeface="Montserrat" panose="00000500000000000000" pitchFamily="2" charset="0"/>
                        </a:rPr>
                        <a:t>„</a:t>
                      </a:r>
                      <a:r>
                        <a:rPr lang="ro-RO" sz="1400" dirty="0">
                          <a:latin typeface="Montserrat" panose="00000500000000000000" pitchFamily="2" charset="0"/>
                        </a:rPr>
                        <a:t>Î</a:t>
                      </a:r>
                      <a:r>
                        <a:rPr lang="it-IT" sz="1400" dirty="0">
                          <a:latin typeface="Montserrat" panose="00000500000000000000" pitchFamily="2" charset="0"/>
                        </a:rPr>
                        <a:t>n calitate de utilizator, vreau </a:t>
                      </a:r>
                      <a:r>
                        <a:rPr lang="ro-RO" sz="1400" dirty="0">
                          <a:latin typeface="Montserrat" panose="00000500000000000000" pitchFamily="2" charset="0"/>
                        </a:rPr>
                        <a:t>să</a:t>
                      </a:r>
                      <a:r>
                        <a:rPr lang="it-IT" sz="1400" dirty="0">
                          <a:latin typeface="Montserrat" panose="00000500000000000000" pitchFamily="2" charset="0"/>
                        </a:rPr>
                        <a:t> pot crea un cont </a:t>
                      </a:r>
                      <a:r>
                        <a:rPr lang="ro-RO" sz="1400" dirty="0">
                          <a:latin typeface="Montserrat" panose="00000500000000000000" pitchFamily="2" charset="0"/>
                        </a:rPr>
                        <a:t>î</a:t>
                      </a:r>
                      <a:r>
                        <a:rPr lang="it-IT" sz="1400" dirty="0">
                          <a:latin typeface="Montserrat" panose="00000500000000000000" pitchFamily="2" charset="0"/>
                        </a:rPr>
                        <a:t>n aplica</a:t>
                      </a:r>
                      <a:r>
                        <a:rPr lang="ro-RO" sz="1400" dirty="0">
                          <a:latin typeface="Montserrat" panose="00000500000000000000" pitchFamily="2" charset="0"/>
                        </a:rPr>
                        <a:t>ț</a:t>
                      </a:r>
                      <a:r>
                        <a:rPr lang="it-IT" sz="1400" dirty="0">
                          <a:latin typeface="Montserrat" panose="00000500000000000000" pitchFamily="2" charset="0"/>
                        </a:rPr>
                        <a:t>ia </a:t>
                      </a:r>
                      <a:r>
                        <a:rPr lang="ro-RO" sz="1400" dirty="0">
                          <a:latin typeface="Montserrat" panose="00000500000000000000" pitchFamily="2" charset="0"/>
                        </a:rPr>
                        <a:t>a</a:t>
                      </a:r>
                      <a:r>
                        <a:rPr lang="it-IT" sz="1400" dirty="0">
                          <a:latin typeface="Montserrat" panose="00000500000000000000" pitchFamily="2" charset="0"/>
                        </a:rPr>
                        <a:t>irbnb</a:t>
                      </a:r>
                      <a:r>
                        <a:rPr lang="ro-RO" sz="1400" b="1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latin typeface="Montserrat" panose="00000500000000000000" pitchFamily="2" charset="0"/>
                        </a:rPr>
                        <a:t>”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o-RO" sz="1050" b="1" dirty="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1" dirty="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latin typeface="Montserrat" panose="00000500000000000000" pitchFamily="2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o-RO" sz="1400" b="1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latin typeface="Montserrat" panose="00000500000000000000" pitchFamily="2" charset="0"/>
                        </a:rPr>
                        <a:t>„Î</a:t>
                      </a:r>
                      <a:r>
                        <a:rPr lang="it-IT" sz="1400" b="1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latin typeface="Montserrat" panose="00000500000000000000" pitchFamily="2" charset="0"/>
                        </a:rPr>
                        <a:t>n calitate de utilizator, vreau s</a:t>
                      </a:r>
                      <a:r>
                        <a:rPr lang="ro-RO" sz="1400" b="1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latin typeface="Montserrat" panose="00000500000000000000" pitchFamily="2" charset="0"/>
                        </a:rPr>
                        <a:t>ă</a:t>
                      </a:r>
                      <a:r>
                        <a:rPr lang="it-IT" sz="1400" b="1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latin typeface="Montserrat" panose="00000500000000000000" pitchFamily="2" charset="0"/>
                        </a:rPr>
                        <a:t> pot cauta loca</a:t>
                      </a:r>
                      <a:r>
                        <a:rPr lang="ro-RO" sz="1400" b="1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latin typeface="Montserrat" panose="00000500000000000000" pitchFamily="2" charset="0"/>
                        </a:rPr>
                        <a:t>ț</a:t>
                      </a:r>
                      <a:r>
                        <a:rPr lang="it-IT" sz="1400" b="1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latin typeface="Montserrat" panose="00000500000000000000" pitchFamily="2" charset="0"/>
                        </a:rPr>
                        <a:t>ii disponibile </a:t>
                      </a:r>
                      <a:r>
                        <a:rPr lang="ro-RO" sz="1400" b="1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latin typeface="Montserrat" panose="00000500000000000000" pitchFamily="2" charset="0"/>
                        </a:rPr>
                        <a:t>conform câmpurilor selectate”</a:t>
                      </a:r>
                    </a:p>
                    <a:p>
                      <a:pPr algn="ctr"/>
                      <a:endParaRPr lang="en-US" sz="1200" dirty="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50" dirty="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3852089"/>
                  </a:ext>
                </a:extLst>
              </a:tr>
              <a:tr h="766841">
                <a:tc>
                  <a:txBody>
                    <a:bodyPr/>
                    <a:lstStyle/>
                    <a:p>
                      <a:pPr algn="ctr"/>
                      <a:endParaRPr lang="ro-RO" sz="1000" b="0" dirty="0">
                        <a:solidFill>
                          <a:schemeClr val="tx1"/>
                        </a:solidFill>
                        <a:latin typeface="Montserrat" panose="00000500000000000000" pitchFamily="2" charset="0"/>
                      </a:endParaRPr>
                    </a:p>
                    <a:p>
                      <a:pPr algn="ctr"/>
                      <a:r>
                        <a:rPr lang="it-IT" sz="1000" b="0" dirty="0">
                          <a:solidFill>
                            <a:schemeClr val="bg1"/>
                          </a:solidFill>
                          <a:latin typeface="Montserrat" panose="00000500000000000000" pitchFamily="2" charset="0"/>
                        </a:rPr>
                        <a:t>Verific</a:t>
                      </a:r>
                      <a:r>
                        <a:rPr lang="ro-RO" sz="1000" b="0" dirty="0">
                          <a:solidFill>
                            <a:schemeClr val="bg1"/>
                          </a:solidFill>
                          <a:latin typeface="Montserrat" panose="00000500000000000000" pitchFamily="2" charset="0"/>
                        </a:rPr>
                        <a:t>ă</a:t>
                      </a:r>
                      <a:r>
                        <a:rPr lang="it-IT" sz="1000" b="0" dirty="0">
                          <a:solidFill>
                            <a:schemeClr val="bg1"/>
                          </a:solidFill>
                          <a:latin typeface="Montserrat" panose="00000500000000000000" pitchFamily="2" charset="0"/>
                        </a:rPr>
                        <a:t> dac</a:t>
                      </a:r>
                      <a:r>
                        <a:rPr lang="ro-RO" sz="1000" b="0" dirty="0">
                          <a:solidFill>
                            <a:schemeClr val="bg1"/>
                          </a:solidFill>
                          <a:latin typeface="Montserrat" panose="00000500000000000000" pitchFamily="2" charset="0"/>
                        </a:rPr>
                        <a:t>ă</a:t>
                      </a:r>
                      <a:r>
                        <a:rPr lang="it-IT" sz="1000" b="0" dirty="0">
                          <a:solidFill>
                            <a:schemeClr val="bg1"/>
                          </a:solidFill>
                          <a:latin typeface="Montserrat" panose="00000500000000000000" pitchFamily="2" charset="0"/>
                        </a:rPr>
                        <a:t> platforma</a:t>
                      </a:r>
                      <a:r>
                        <a:rPr lang="ro-RO" sz="1000" b="0" dirty="0">
                          <a:solidFill>
                            <a:schemeClr val="bg1"/>
                          </a:solidFill>
                          <a:latin typeface="Montserrat" panose="00000500000000000000" pitchFamily="2" charset="0"/>
                        </a:rPr>
                        <a:t> web</a:t>
                      </a:r>
                      <a:r>
                        <a:rPr lang="it-IT" sz="1000" b="0" dirty="0">
                          <a:solidFill>
                            <a:schemeClr val="bg1"/>
                          </a:solidFill>
                          <a:latin typeface="Montserrat" panose="00000500000000000000" pitchFamily="2" charset="0"/>
                        </a:rPr>
                        <a:t> poate fi accesat</a:t>
                      </a:r>
                      <a:r>
                        <a:rPr lang="ro-RO" sz="1000" b="0" dirty="0">
                          <a:solidFill>
                            <a:schemeClr val="bg1"/>
                          </a:solidFill>
                          <a:latin typeface="Montserrat" panose="00000500000000000000" pitchFamily="2" charset="0"/>
                        </a:rPr>
                        <a:t>ă</a:t>
                      </a:r>
                      <a:r>
                        <a:rPr lang="it-IT" sz="1000" b="0" dirty="0">
                          <a:solidFill>
                            <a:schemeClr val="bg1"/>
                          </a:solidFill>
                          <a:latin typeface="Montserrat" panose="00000500000000000000" pitchFamily="2" charset="0"/>
                        </a:rPr>
                        <a:t> din browser-ul selectat.</a:t>
                      </a:r>
                      <a:endParaRPr lang="en-US" sz="1000" b="0" dirty="0">
                        <a:solidFill>
                          <a:schemeClr val="bg1"/>
                        </a:solidFill>
                        <a:latin typeface="Montserrat" panose="000005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o-RO" sz="1000" b="0" dirty="0">
                        <a:solidFill>
                          <a:schemeClr val="tx1"/>
                        </a:solidFill>
                        <a:latin typeface="Montserrat" panose="00000500000000000000" pitchFamily="2" charset="0"/>
                      </a:endParaRPr>
                    </a:p>
                    <a:p>
                      <a:pPr algn="ctr"/>
                      <a:r>
                        <a:rPr lang="it-IT" sz="1000" b="0" dirty="0">
                          <a:solidFill>
                            <a:schemeClr val="bg1"/>
                          </a:solidFill>
                          <a:latin typeface="Montserrat" panose="00000500000000000000" pitchFamily="2" charset="0"/>
                        </a:rPr>
                        <a:t>Verific</a:t>
                      </a:r>
                      <a:r>
                        <a:rPr lang="ro-RO" sz="1000" b="0" dirty="0">
                          <a:solidFill>
                            <a:schemeClr val="bg1"/>
                          </a:solidFill>
                          <a:latin typeface="Montserrat" panose="00000500000000000000" pitchFamily="2" charset="0"/>
                        </a:rPr>
                        <a:t>ă</a:t>
                      </a:r>
                      <a:r>
                        <a:rPr lang="it-IT" sz="1000" b="0" dirty="0">
                          <a:solidFill>
                            <a:schemeClr val="bg1"/>
                          </a:solidFill>
                          <a:latin typeface="Montserrat" panose="00000500000000000000" pitchFamily="2" charset="0"/>
                        </a:rPr>
                        <a:t> dac</a:t>
                      </a:r>
                      <a:r>
                        <a:rPr lang="ro-RO" sz="1000" b="0" dirty="0">
                          <a:solidFill>
                            <a:schemeClr val="bg1"/>
                          </a:solidFill>
                          <a:latin typeface="Montserrat" panose="00000500000000000000" pitchFamily="2" charset="0"/>
                        </a:rPr>
                        <a:t>ă</a:t>
                      </a:r>
                      <a:r>
                        <a:rPr lang="it-IT" sz="1000" b="0" dirty="0">
                          <a:solidFill>
                            <a:schemeClr val="bg1"/>
                          </a:solidFill>
                          <a:latin typeface="Montserrat" panose="00000500000000000000" pitchFamily="2" charset="0"/>
                        </a:rPr>
                        <a:t> la completarea c</a:t>
                      </a:r>
                      <a:r>
                        <a:rPr lang="ro-RO" sz="1000" b="0" dirty="0">
                          <a:solidFill>
                            <a:schemeClr val="bg1"/>
                          </a:solidFill>
                          <a:latin typeface="Montserrat" panose="00000500000000000000" pitchFamily="2" charset="0"/>
                        </a:rPr>
                        <a:t>â</a:t>
                      </a:r>
                      <a:r>
                        <a:rPr lang="it-IT" sz="1000" b="0" dirty="0">
                          <a:solidFill>
                            <a:schemeClr val="bg1"/>
                          </a:solidFill>
                          <a:latin typeface="Montserrat" panose="00000500000000000000" pitchFamily="2" charset="0"/>
                        </a:rPr>
                        <a:t>mpurilor </a:t>
                      </a:r>
                      <a:r>
                        <a:rPr lang="ro-RO" sz="1000" b="0" dirty="0">
                          <a:solidFill>
                            <a:schemeClr val="bg1"/>
                          </a:solidFill>
                          <a:latin typeface="Montserrat" panose="00000500000000000000" pitchFamily="2" charset="0"/>
                        </a:rPr>
                        <a:t>ș</a:t>
                      </a:r>
                      <a:r>
                        <a:rPr lang="it-IT" sz="1000" b="0" dirty="0">
                          <a:solidFill>
                            <a:schemeClr val="bg1"/>
                          </a:solidFill>
                          <a:latin typeface="Montserrat" panose="00000500000000000000" pitchFamily="2" charset="0"/>
                        </a:rPr>
                        <a:t>i introducerea unei adrese de email invalide vom primi un mesaj de eroare.</a:t>
                      </a:r>
                      <a:endParaRPr lang="en-US" sz="1000" b="0" dirty="0">
                        <a:solidFill>
                          <a:schemeClr val="bg1"/>
                        </a:solidFill>
                        <a:latin typeface="Montserrat" panose="000005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00" b="0" kern="1200" dirty="0">
                          <a:solidFill>
                            <a:schemeClr val="bg1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Verific</a:t>
                      </a:r>
                      <a:r>
                        <a:rPr lang="ro-RO" sz="1000" b="0" kern="1200" dirty="0">
                          <a:solidFill>
                            <a:schemeClr val="bg1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ă</a:t>
                      </a:r>
                      <a:r>
                        <a:rPr lang="it-IT" sz="1000" b="0" kern="1200" dirty="0">
                          <a:solidFill>
                            <a:schemeClr val="bg1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 dac</a:t>
                      </a:r>
                      <a:r>
                        <a:rPr lang="ro-RO" sz="1000" b="0" kern="1200" dirty="0">
                          <a:solidFill>
                            <a:schemeClr val="bg1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ă</a:t>
                      </a:r>
                      <a:r>
                        <a:rPr lang="it-IT" sz="1000" b="0" kern="1200" dirty="0">
                          <a:solidFill>
                            <a:schemeClr val="bg1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 utilizatorul adaug</a:t>
                      </a:r>
                      <a:r>
                        <a:rPr lang="ro-RO" sz="1000" b="0" kern="1200" dirty="0">
                          <a:solidFill>
                            <a:schemeClr val="bg1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ă</a:t>
                      </a:r>
                      <a:r>
                        <a:rPr lang="it-IT" sz="1000" b="0" kern="1200" dirty="0">
                          <a:solidFill>
                            <a:schemeClr val="bg1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 informa</a:t>
                      </a:r>
                      <a:r>
                        <a:rPr lang="ro-RO" sz="1000" b="0" kern="1200" dirty="0">
                          <a:solidFill>
                            <a:schemeClr val="bg1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ț</a:t>
                      </a:r>
                      <a:r>
                        <a:rPr lang="it-IT" sz="1000" b="0" kern="1200" dirty="0">
                          <a:solidFill>
                            <a:schemeClr val="bg1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iile </a:t>
                      </a:r>
                      <a:r>
                        <a:rPr lang="ro-RO" sz="1000" b="0" kern="1200" dirty="0">
                          <a:solidFill>
                            <a:schemeClr val="bg1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î</a:t>
                      </a:r>
                      <a:r>
                        <a:rPr lang="it-IT" sz="1000" b="0" kern="1200" dirty="0">
                          <a:solidFill>
                            <a:schemeClr val="bg1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n toate c</a:t>
                      </a:r>
                      <a:r>
                        <a:rPr lang="ro-RO" sz="1000" b="0" kern="1200" dirty="0">
                          <a:solidFill>
                            <a:schemeClr val="bg1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â</a:t>
                      </a:r>
                      <a:r>
                        <a:rPr lang="it-IT" sz="1000" b="0" kern="1200" dirty="0">
                          <a:solidFill>
                            <a:schemeClr val="bg1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mpurile necesare c</a:t>
                      </a:r>
                      <a:r>
                        <a:rPr lang="ro-RO" sz="1000" b="0" kern="1200" dirty="0">
                          <a:solidFill>
                            <a:schemeClr val="bg1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ă</a:t>
                      </a:r>
                      <a:r>
                        <a:rPr lang="it-IT" sz="1000" b="0" kern="1200" dirty="0">
                          <a:solidFill>
                            <a:schemeClr val="bg1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utarii se va </a:t>
                      </a:r>
                      <a:r>
                        <a:rPr lang="ro-RO" sz="1000" b="0" kern="1200" dirty="0">
                          <a:solidFill>
                            <a:schemeClr val="bg1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î</a:t>
                      </a:r>
                      <a:r>
                        <a:rPr lang="it-IT" sz="1000" b="0" kern="1200" dirty="0">
                          <a:solidFill>
                            <a:schemeClr val="bg1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ncarca pagina cu rezultatele.</a:t>
                      </a:r>
                    </a:p>
                    <a:p>
                      <a:pPr algn="ctr"/>
                      <a:endParaRPr lang="it-IT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00" b="0" kern="1200" dirty="0">
                          <a:solidFill>
                            <a:schemeClr val="bg1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Verific</a:t>
                      </a:r>
                      <a:r>
                        <a:rPr lang="ro-RO" sz="1000" b="0" kern="1200" dirty="0">
                          <a:solidFill>
                            <a:schemeClr val="bg1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ă</a:t>
                      </a:r>
                      <a:r>
                        <a:rPr lang="it-IT" sz="1000" b="0" kern="1200" dirty="0">
                          <a:solidFill>
                            <a:schemeClr val="bg1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 dac</a:t>
                      </a:r>
                      <a:r>
                        <a:rPr lang="ro-RO" sz="1000" b="0" kern="1200" dirty="0">
                          <a:solidFill>
                            <a:schemeClr val="bg1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ă</a:t>
                      </a:r>
                      <a:r>
                        <a:rPr lang="it-IT" sz="1000" b="0" kern="1200" dirty="0">
                          <a:solidFill>
                            <a:schemeClr val="bg1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 se poate </a:t>
                      </a:r>
                      <a:r>
                        <a:rPr lang="ro-RO" sz="1000" b="0" kern="1200" dirty="0">
                          <a:solidFill>
                            <a:schemeClr val="bg1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î</a:t>
                      </a:r>
                      <a:r>
                        <a:rPr lang="it-IT" sz="1000" b="0" kern="1200" dirty="0">
                          <a:solidFill>
                            <a:schemeClr val="bg1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nc</a:t>
                      </a:r>
                      <a:r>
                        <a:rPr lang="ro-RO" sz="1000" b="0" kern="1200" dirty="0">
                          <a:solidFill>
                            <a:schemeClr val="bg1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ă</a:t>
                      </a:r>
                      <a:r>
                        <a:rPr lang="it-IT" sz="1000" b="0" kern="1200" dirty="0">
                          <a:solidFill>
                            <a:schemeClr val="bg1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rca rezultatele dac</a:t>
                      </a:r>
                      <a:r>
                        <a:rPr lang="ro-RO" sz="1000" b="0" kern="1200" dirty="0">
                          <a:solidFill>
                            <a:schemeClr val="bg1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ă</a:t>
                      </a:r>
                      <a:r>
                        <a:rPr lang="it-IT" sz="1000" b="0" kern="1200" dirty="0">
                          <a:solidFill>
                            <a:schemeClr val="bg1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 nu este completat c</a:t>
                      </a:r>
                      <a:r>
                        <a:rPr lang="ro-RO" sz="1000" b="0" kern="1200" dirty="0">
                          <a:solidFill>
                            <a:schemeClr val="bg1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â</a:t>
                      </a:r>
                      <a:r>
                        <a:rPr lang="it-IT" sz="1000" b="0" kern="1200" dirty="0">
                          <a:solidFill>
                            <a:schemeClr val="bg1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mpul "</a:t>
                      </a:r>
                      <a:r>
                        <a:rPr lang="ro-RO" sz="1000" b="0" kern="1200" dirty="0">
                          <a:solidFill>
                            <a:schemeClr val="bg1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Location</a:t>
                      </a:r>
                      <a:r>
                        <a:rPr lang="it-IT" sz="1000" b="0" kern="1200" dirty="0">
                          <a:solidFill>
                            <a:schemeClr val="bg1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".</a:t>
                      </a:r>
                      <a:endParaRPr lang="en-US" sz="1000" b="0" kern="1200" dirty="0">
                        <a:solidFill>
                          <a:schemeClr val="bg1"/>
                        </a:solidFill>
                        <a:latin typeface="Montserrat" panose="00000500000000000000" pitchFamily="2" charset="0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4332846"/>
                  </a:ext>
                </a:extLst>
              </a:tr>
              <a:tr h="957351">
                <a:tc>
                  <a:txBody>
                    <a:bodyPr/>
                    <a:lstStyle/>
                    <a:p>
                      <a:pPr algn="ctr"/>
                      <a:endParaRPr lang="ro-RO" sz="1000" b="0" kern="1200" dirty="0">
                        <a:solidFill>
                          <a:schemeClr val="tx1"/>
                        </a:solidFill>
                        <a:latin typeface="Montserrat" panose="00000500000000000000" pitchFamily="2" charset="0"/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lang="ro-RO" sz="1000" b="0" kern="120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Verifică dacă după accesarea butonului de Sign Up, apare fereastra cu câmpurile de selectare </a:t>
                      </a:r>
                      <a:r>
                        <a:rPr lang="it-IT" sz="1000" b="0" kern="120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"</a:t>
                      </a:r>
                      <a:r>
                        <a:rPr lang="ro-RO" sz="1000" b="0" kern="120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Country</a:t>
                      </a:r>
                      <a:r>
                        <a:rPr lang="it-IT" sz="1000" b="0" kern="120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"</a:t>
                      </a:r>
                      <a:r>
                        <a:rPr lang="ro-RO" sz="1000" b="0" kern="120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 și </a:t>
                      </a:r>
                      <a:r>
                        <a:rPr lang="it-IT" sz="1000" b="0" kern="120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"</a:t>
                      </a:r>
                      <a:r>
                        <a:rPr lang="ro-RO" sz="1000" b="0" kern="120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Phone Number</a:t>
                      </a:r>
                      <a:r>
                        <a:rPr lang="it-IT" sz="1000" b="0" kern="120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"</a:t>
                      </a:r>
                      <a:r>
                        <a:rPr lang="ro-RO" sz="1000" b="0" kern="120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.</a:t>
                      </a:r>
                      <a:endParaRPr lang="en-US" sz="1000" b="0" kern="1200" dirty="0">
                        <a:solidFill>
                          <a:schemeClr val="tx1"/>
                        </a:solidFill>
                        <a:latin typeface="Montserrat" panose="00000500000000000000" pitchFamily="2" charset="0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00" b="0" kern="120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Verifică dacă se va putea crea un cont valid alegând o dată de naștere ce rezultă o vârstă mai mică de 18 ani.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o-RO" sz="1000" b="0" kern="1200" dirty="0">
                        <a:solidFill>
                          <a:schemeClr val="tx1"/>
                        </a:solidFill>
                        <a:latin typeface="Montserrat" panose="00000500000000000000" pitchFamily="2" charset="0"/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lang="it-IT" sz="1000" b="0" kern="120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Verifică dac</a:t>
                      </a:r>
                      <a:r>
                        <a:rPr lang="ro-RO" sz="1000" b="0" kern="120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ă</a:t>
                      </a:r>
                      <a:r>
                        <a:rPr lang="it-IT" sz="1000" b="0" kern="120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 utilizatorul poate vizualiza loca</a:t>
                      </a:r>
                      <a:r>
                        <a:rPr lang="ro-RO" sz="1000" b="0" kern="120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ț</a:t>
                      </a:r>
                      <a:r>
                        <a:rPr lang="it-IT" sz="1000" b="0" kern="120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iile f</a:t>
                      </a:r>
                      <a:r>
                        <a:rPr lang="ro-RO" sz="1000" b="0" kern="120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ă</a:t>
                      </a:r>
                      <a:r>
                        <a:rPr lang="it-IT" sz="1000" b="0" kern="120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r</a:t>
                      </a:r>
                      <a:r>
                        <a:rPr lang="ro-RO" sz="1000" b="0" kern="120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ă</a:t>
                      </a:r>
                      <a:r>
                        <a:rPr lang="it-IT" sz="1000" b="0" kern="120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 a fi completate c</a:t>
                      </a:r>
                      <a:r>
                        <a:rPr lang="ro-RO" sz="1000" b="0" kern="120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â</a:t>
                      </a:r>
                      <a:r>
                        <a:rPr lang="it-IT" sz="1000" b="0" kern="120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mpurile de date de Check-in </a:t>
                      </a:r>
                      <a:r>
                        <a:rPr lang="ro-RO" sz="1000" b="0" kern="120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ș</a:t>
                      </a:r>
                      <a:r>
                        <a:rPr lang="it-IT" sz="1000" b="0" kern="120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i Check-out.</a:t>
                      </a:r>
                    </a:p>
                    <a:p>
                      <a:pPr algn="ctr"/>
                      <a:endParaRPr lang="it-IT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endParaRPr lang="en-US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4">
                  <a:txBody>
                    <a:bodyPr/>
                    <a:lstStyle/>
                    <a:p>
                      <a:pPr algn="ctr"/>
                      <a:endParaRPr lang="en-US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7674701"/>
                  </a:ext>
                </a:extLst>
              </a:tr>
              <a:tr h="998043">
                <a:tc>
                  <a:txBody>
                    <a:bodyPr/>
                    <a:lstStyle/>
                    <a:p>
                      <a:pPr algn="ctr"/>
                      <a:endParaRPr lang="ro-RO" sz="1000" b="0" kern="1200" dirty="0">
                        <a:solidFill>
                          <a:schemeClr val="tx1"/>
                        </a:solidFill>
                        <a:latin typeface="Montserrat" panose="00000500000000000000" pitchFamily="2" charset="0"/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lang="it-IT" sz="1000" b="0" kern="120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Verific</a:t>
                      </a:r>
                      <a:r>
                        <a:rPr lang="ro-RO" sz="1000" b="0" kern="120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ă</a:t>
                      </a:r>
                      <a:r>
                        <a:rPr lang="it-IT" sz="1000" b="0" kern="120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 posibilitate</a:t>
                      </a:r>
                      <a:r>
                        <a:rPr lang="ro-RO" sz="1000" b="0" kern="120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a</a:t>
                      </a:r>
                      <a:r>
                        <a:rPr lang="it-IT" sz="1000" b="0" kern="120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 de a ad</a:t>
                      </a:r>
                      <a:r>
                        <a:rPr lang="ro-RO" sz="1000" b="0" kern="120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ă</a:t>
                      </a:r>
                      <a:r>
                        <a:rPr lang="it-IT" sz="1000" b="0" kern="120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uga mai mult de 9 cifre </a:t>
                      </a:r>
                      <a:r>
                        <a:rPr lang="ro-RO" sz="1000" b="0" kern="120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î</a:t>
                      </a:r>
                      <a:r>
                        <a:rPr lang="it-IT" sz="1000" b="0" kern="120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n c</a:t>
                      </a:r>
                      <a:r>
                        <a:rPr lang="ro-RO" sz="1000" b="0" kern="120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â</a:t>
                      </a:r>
                      <a:r>
                        <a:rPr lang="it-IT" sz="1000" b="0" kern="120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mpul "Phone Number"</a:t>
                      </a:r>
                      <a:endParaRPr lang="en-US" sz="1000" b="0" kern="1200" dirty="0">
                        <a:solidFill>
                          <a:schemeClr val="tx1"/>
                        </a:solidFill>
                        <a:latin typeface="Montserrat" panose="00000500000000000000" pitchFamily="2" charset="0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kern="1200" dirty="0" err="1">
                          <a:solidFill>
                            <a:schemeClr val="tx1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Verific</a:t>
                      </a:r>
                      <a:r>
                        <a:rPr lang="ro-RO" sz="1000" b="0" kern="120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ă</a:t>
                      </a:r>
                      <a:r>
                        <a:rPr lang="en-US" sz="1000" b="0" kern="120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000" b="0" kern="1200" dirty="0" err="1">
                          <a:solidFill>
                            <a:schemeClr val="tx1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dac</a:t>
                      </a:r>
                      <a:r>
                        <a:rPr lang="ro-RO" sz="1000" b="0" kern="120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ă</a:t>
                      </a:r>
                      <a:r>
                        <a:rPr lang="en-US" sz="1000" b="0" kern="120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 la </a:t>
                      </a:r>
                      <a:r>
                        <a:rPr lang="en-US" sz="1000" b="0" kern="1200" dirty="0" err="1">
                          <a:solidFill>
                            <a:schemeClr val="tx1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completarea</a:t>
                      </a:r>
                      <a:r>
                        <a:rPr lang="en-US" sz="1000" b="0" kern="120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 c</a:t>
                      </a:r>
                      <a:r>
                        <a:rPr lang="ro-RO" sz="1000" b="0" kern="120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â</a:t>
                      </a:r>
                      <a:r>
                        <a:rPr lang="en-US" sz="1000" b="0" kern="1200" dirty="0" err="1">
                          <a:solidFill>
                            <a:schemeClr val="tx1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mpurilor</a:t>
                      </a:r>
                      <a:r>
                        <a:rPr lang="en-US" sz="1000" b="0" kern="120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 cu date </a:t>
                      </a:r>
                      <a:r>
                        <a:rPr lang="en-US" sz="1000" b="0" kern="1200" dirty="0" err="1">
                          <a:solidFill>
                            <a:schemeClr val="tx1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valide</a:t>
                      </a:r>
                      <a:r>
                        <a:rPr lang="en-US" sz="1000" b="0" kern="120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000" b="0" kern="1200" dirty="0" err="1">
                          <a:solidFill>
                            <a:schemeClr val="tx1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va</a:t>
                      </a:r>
                      <a:r>
                        <a:rPr lang="en-US" sz="1000" b="0" kern="120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000" b="0" kern="1200" dirty="0" err="1">
                          <a:solidFill>
                            <a:schemeClr val="tx1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aparea</a:t>
                      </a:r>
                      <a:r>
                        <a:rPr lang="en-US" sz="1000" b="0" kern="120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000" b="0" kern="1200" dirty="0" err="1">
                          <a:solidFill>
                            <a:schemeClr val="tx1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fereastra</a:t>
                      </a:r>
                      <a:r>
                        <a:rPr lang="en-US" sz="1000" b="0" kern="120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it-IT" sz="1000" b="0" kern="120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"</a:t>
                      </a:r>
                      <a:r>
                        <a:rPr lang="en-US" sz="1000" b="0" kern="120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Welcome to Airbnb</a:t>
                      </a:r>
                      <a:r>
                        <a:rPr lang="it-IT" sz="1000" b="0" kern="120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"</a:t>
                      </a:r>
                      <a:r>
                        <a:rPr lang="en-US" sz="1000" b="0" kern="120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 , </a:t>
                      </a:r>
                      <a:r>
                        <a:rPr lang="en-US" sz="1000" b="0" kern="1200" dirty="0" err="1">
                          <a:solidFill>
                            <a:schemeClr val="tx1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astfel</a:t>
                      </a:r>
                      <a:r>
                        <a:rPr lang="en-US" sz="1000" b="0" kern="120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000" b="0" kern="1200" dirty="0" err="1">
                          <a:solidFill>
                            <a:schemeClr val="tx1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crearea</a:t>
                      </a:r>
                      <a:r>
                        <a:rPr lang="en-US" sz="1000" b="0" kern="120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000" b="0" kern="1200" dirty="0" err="1">
                          <a:solidFill>
                            <a:schemeClr val="tx1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contului</a:t>
                      </a:r>
                      <a:r>
                        <a:rPr lang="en-US" sz="1000" b="0" kern="120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000" b="0" kern="1200" dirty="0" err="1">
                          <a:solidFill>
                            <a:schemeClr val="tx1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fiind</a:t>
                      </a:r>
                      <a:r>
                        <a:rPr lang="en-US" sz="1000" b="0" kern="120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 f</a:t>
                      </a:r>
                      <a:r>
                        <a:rPr lang="ro-RO" sz="1000" b="0" kern="120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ă</a:t>
                      </a:r>
                      <a:r>
                        <a:rPr lang="en-US" sz="1000" b="0" kern="120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cut</a:t>
                      </a:r>
                      <a:r>
                        <a:rPr lang="ro-RO" sz="1000" b="0" kern="120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ă</a:t>
                      </a:r>
                      <a:r>
                        <a:rPr lang="en-US" sz="1000" b="0" kern="120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 cu </a:t>
                      </a:r>
                      <a:r>
                        <a:rPr lang="en-US" sz="1000" b="0" kern="1200" dirty="0" err="1">
                          <a:solidFill>
                            <a:schemeClr val="tx1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succes</a:t>
                      </a:r>
                      <a:r>
                        <a:rPr lang="en-US" sz="1000" b="0" kern="120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o-RO" sz="1000" b="0" kern="1200" dirty="0">
                        <a:solidFill>
                          <a:schemeClr val="tx1"/>
                        </a:solidFill>
                        <a:latin typeface="Montserrat" panose="00000500000000000000" pitchFamily="2" charset="0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000" b="0" kern="120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Verific</a:t>
                      </a:r>
                      <a:r>
                        <a:rPr lang="ro-RO" sz="1000" b="0" kern="120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ă</a:t>
                      </a:r>
                      <a:r>
                        <a:rPr lang="it-IT" sz="1000" b="0" kern="120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 dac</a:t>
                      </a:r>
                      <a:r>
                        <a:rPr lang="ro-RO" sz="1000" b="0" kern="120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ă</a:t>
                      </a:r>
                      <a:r>
                        <a:rPr lang="it-IT" sz="1000" b="0" kern="120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 utilizatorul poate vizualiza loca</a:t>
                      </a:r>
                      <a:r>
                        <a:rPr lang="ro-RO" sz="1000" b="0" kern="120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ț</a:t>
                      </a:r>
                      <a:r>
                        <a:rPr lang="it-IT" sz="1000" b="0" kern="120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iile f</a:t>
                      </a:r>
                      <a:r>
                        <a:rPr lang="ro-RO" sz="1000" b="0" kern="120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ă</a:t>
                      </a:r>
                      <a:r>
                        <a:rPr lang="it-IT" sz="1000" b="0" kern="120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r</a:t>
                      </a:r>
                      <a:r>
                        <a:rPr lang="ro-RO" sz="1000" b="0" kern="120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ă</a:t>
                      </a:r>
                      <a:r>
                        <a:rPr lang="it-IT" sz="1000" b="0" kern="120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 a fi completat c</a:t>
                      </a:r>
                      <a:r>
                        <a:rPr lang="ro-RO" sz="1000" b="0" kern="120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â</a:t>
                      </a:r>
                      <a:r>
                        <a:rPr lang="it-IT" sz="1000" b="0" kern="120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mpul "Guests" (care con</a:t>
                      </a:r>
                      <a:r>
                        <a:rPr lang="ro-RO" sz="1000" b="0" kern="120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ț</a:t>
                      </a:r>
                      <a:r>
                        <a:rPr lang="it-IT" sz="1000" b="0" kern="120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ine informa</a:t>
                      </a:r>
                      <a:r>
                        <a:rPr lang="ro-RO" sz="1000" b="0" kern="120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ț</a:t>
                      </a:r>
                      <a:r>
                        <a:rPr lang="it-IT" sz="1000" b="0" kern="120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ii de statut</a:t>
                      </a:r>
                      <a:r>
                        <a:rPr lang="ro-RO" sz="1000" b="0" kern="120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ul persoanei</a:t>
                      </a:r>
                      <a:r>
                        <a:rPr lang="it-IT" sz="1000" b="0" kern="120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ro-RO" sz="1000" b="0" kern="120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ș</a:t>
                      </a:r>
                      <a:r>
                        <a:rPr lang="it-IT" sz="1000" b="0" kern="120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i num</a:t>
                      </a:r>
                      <a:r>
                        <a:rPr lang="ro-RO" sz="1000" b="0" kern="120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ă</a:t>
                      </a:r>
                      <a:r>
                        <a:rPr lang="it-IT" sz="1000" b="0" kern="120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r de vizitatori)</a:t>
                      </a:r>
                      <a:endParaRPr lang="en-US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4617213"/>
                  </a:ext>
                </a:extLst>
              </a:tr>
              <a:tr h="139251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kern="1200" dirty="0" err="1">
                          <a:solidFill>
                            <a:schemeClr val="tx1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Verific</a:t>
                      </a:r>
                      <a:r>
                        <a:rPr lang="ro-RO" sz="1000" b="0" kern="120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ă</a:t>
                      </a:r>
                      <a:r>
                        <a:rPr lang="en-US" sz="1000" b="0" kern="120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000" b="0" kern="1200" dirty="0" err="1">
                          <a:solidFill>
                            <a:schemeClr val="tx1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dac</a:t>
                      </a:r>
                      <a:r>
                        <a:rPr lang="ro-RO" sz="1000" b="0" kern="120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ă</a:t>
                      </a:r>
                      <a:r>
                        <a:rPr lang="en-US" sz="1000" b="0" kern="120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ro-RO" sz="1000" b="0" kern="120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după selectarea câmpului Country și introducerea unui unui număr de telefon </a:t>
                      </a:r>
                      <a:r>
                        <a:rPr lang="en-US" sz="1000" b="0" kern="120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valid</a:t>
                      </a:r>
                      <a:r>
                        <a:rPr lang="ro-RO" sz="1000" b="0" kern="120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 în câmpul </a:t>
                      </a:r>
                      <a:r>
                        <a:rPr lang="it-IT" sz="1000" b="0" kern="120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"</a:t>
                      </a:r>
                      <a:r>
                        <a:rPr lang="ro-RO" sz="1000" b="0" kern="120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Phone Number</a:t>
                      </a:r>
                      <a:r>
                        <a:rPr lang="it-IT" sz="1000" b="0" kern="120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"</a:t>
                      </a:r>
                      <a:r>
                        <a:rPr lang="ro-RO" sz="1000" b="0" kern="120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1000" b="0" kern="1200" dirty="0" err="1">
                          <a:solidFill>
                            <a:schemeClr val="tx1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va</a:t>
                      </a:r>
                      <a:r>
                        <a:rPr lang="en-US" sz="1000" b="0" kern="120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 ap</a:t>
                      </a:r>
                      <a:r>
                        <a:rPr lang="ro-RO" sz="1000" b="0" kern="120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ă</a:t>
                      </a:r>
                      <a:r>
                        <a:rPr lang="en-US" sz="1000" b="0" kern="120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rea pe </a:t>
                      </a:r>
                      <a:r>
                        <a:rPr lang="en-US" sz="1000" b="0" kern="1200" dirty="0" err="1">
                          <a:solidFill>
                            <a:schemeClr val="tx1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ecran</a:t>
                      </a:r>
                      <a:r>
                        <a:rPr lang="en-US" sz="1000" b="0" kern="120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000" b="0" kern="1200" dirty="0" err="1">
                          <a:solidFill>
                            <a:schemeClr val="tx1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fereastra</a:t>
                      </a:r>
                      <a:r>
                        <a:rPr lang="en-US" sz="1000" b="0" kern="120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 de </a:t>
                      </a:r>
                      <a:r>
                        <a:rPr lang="en-US" sz="1000" b="0" kern="1200" dirty="0" err="1">
                          <a:solidFill>
                            <a:schemeClr val="tx1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confirmare</a:t>
                      </a:r>
                      <a:r>
                        <a:rPr lang="en-US" sz="1000" b="0" kern="120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 a num</a:t>
                      </a:r>
                      <a:r>
                        <a:rPr lang="ro-RO" sz="1000" b="0" kern="120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ă</a:t>
                      </a:r>
                      <a:r>
                        <a:rPr lang="en-US" sz="1000" b="0" kern="1200" dirty="0" err="1">
                          <a:solidFill>
                            <a:schemeClr val="tx1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rului</a:t>
                      </a:r>
                      <a:r>
                        <a:rPr lang="en-US" sz="1000" b="0" kern="120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 de </a:t>
                      </a:r>
                      <a:r>
                        <a:rPr lang="en-US" sz="1000" b="0" kern="1200" dirty="0" err="1">
                          <a:solidFill>
                            <a:schemeClr val="tx1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telefon</a:t>
                      </a:r>
                      <a:r>
                        <a:rPr lang="en-US" sz="1000" b="0" kern="120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000" b="0" kern="1200" dirty="0" err="1">
                          <a:solidFill>
                            <a:schemeClr val="tx1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printr</a:t>
                      </a:r>
                      <a:r>
                        <a:rPr lang="en-US" sz="1000" b="0" kern="120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-un cod SMS </a:t>
                      </a:r>
                      <a:r>
                        <a:rPr lang="en-US" sz="1000" b="0" kern="1200" dirty="0" err="1">
                          <a:solidFill>
                            <a:schemeClr val="tx1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primit</a:t>
                      </a:r>
                      <a:r>
                        <a:rPr lang="en-US" sz="1000" b="0" kern="120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 pe </a:t>
                      </a:r>
                      <a:r>
                        <a:rPr lang="en-US" sz="1000" b="0" kern="1200" dirty="0" err="1">
                          <a:solidFill>
                            <a:schemeClr val="tx1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telefon</a:t>
                      </a:r>
                      <a:r>
                        <a:rPr lang="en-US" sz="1000" b="0" kern="120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0" kern="1200" dirty="0">
                        <a:solidFill>
                          <a:schemeClr val="tx1"/>
                        </a:solidFill>
                        <a:latin typeface="Montserrat" panose="00000500000000000000" pitchFamily="2" charset="0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o-RO" sz="1000" b="0" kern="1200" dirty="0">
                        <a:solidFill>
                          <a:schemeClr val="tx1"/>
                        </a:solidFill>
                        <a:latin typeface="Montserrat" panose="00000500000000000000" pitchFamily="2" charset="0"/>
                        <a:ea typeface="+mn-ea"/>
                        <a:cs typeface="+mn-cs"/>
                      </a:endParaRPr>
                    </a:p>
                    <a:p>
                      <a:pPr algn="ctr"/>
                      <a:endParaRPr lang="ro-RO" sz="1000" b="0" kern="1200" dirty="0">
                        <a:solidFill>
                          <a:schemeClr val="tx1"/>
                        </a:solidFill>
                        <a:latin typeface="Montserrat" panose="00000500000000000000" pitchFamily="2" charset="0"/>
                        <a:ea typeface="+mn-ea"/>
                        <a:cs typeface="+mn-cs"/>
                      </a:endParaRPr>
                    </a:p>
                    <a:p>
                      <a:pPr algn="ctr"/>
                      <a:endParaRPr lang="ro-RO" sz="1000" b="0" kern="1200" dirty="0">
                        <a:solidFill>
                          <a:schemeClr val="tx1"/>
                        </a:solidFill>
                        <a:latin typeface="Montserrat" panose="00000500000000000000" pitchFamily="2" charset="0"/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lang="it-IT" sz="1000" b="0" kern="120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Verific</a:t>
                      </a:r>
                      <a:r>
                        <a:rPr lang="ro-RO" sz="1000" b="0" kern="120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ă</a:t>
                      </a:r>
                      <a:r>
                        <a:rPr lang="it-IT" sz="1000" b="0" kern="120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 3 loca</a:t>
                      </a:r>
                      <a:r>
                        <a:rPr lang="ro-RO" sz="1000" b="0" kern="120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ț</a:t>
                      </a:r>
                      <a:r>
                        <a:rPr lang="it-IT" sz="1000" b="0" kern="120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ii diferite dac</a:t>
                      </a:r>
                      <a:r>
                        <a:rPr lang="ro-RO" sz="1000" b="0" kern="120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ă</a:t>
                      </a:r>
                      <a:r>
                        <a:rPr lang="it-IT" sz="1000" b="0" kern="120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 se g</a:t>
                      </a:r>
                      <a:r>
                        <a:rPr lang="ro-RO" sz="1000" b="0" kern="120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ă</a:t>
                      </a:r>
                      <a:r>
                        <a:rPr lang="it-IT" sz="1000" b="0" kern="120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sesc </a:t>
                      </a:r>
                      <a:r>
                        <a:rPr lang="ro-RO" sz="1000" b="0" kern="120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î</a:t>
                      </a:r>
                      <a:r>
                        <a:rPr lang="it-IT" sz="1000" b="0" kern="120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n zona de destina</a:t>
                      </a:r>
                      <a:r>
                        <a:rPr lang="ro-RO" sz="1000" b="0" kern="120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ț</a:t>
                      </a:r>
                      <a:r>
                        <a:rPr lang="it-IT" sz="1000" b="0" kern="120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ie</a:t>
                      </a:r>
                      <a:r>
                        <a:rPr lang="ro-RO" sz="1000" b="0" kern="120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.</a:t>
                      </a:r>
                      <a:endParaRPr lang="en-US" sz="1000" b="0" kern="1200" dirty="0">
                        <a:solidFill>
                          <a:schemeClr val="tx1"/>
                        </a:solidFill>
                        <a:latin typeface="Montserrat" panose="00000500000000000000" pitchFamily="2" charset="0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9771690"/>
                  </a:ext>
                </a:extLst>
              </a:tr>
              <a:tr h="1102405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err="1"/>
                        <a:t>Verific</a:t>
                      </a:r>
                      <a:r>
                        <a:rPr lang="ro-RO" sz="1000" dirty="0"/>
                        <a:t>ă</a:t>
                      </a:r>
                      <a:r>
                        <a:rPr lang="en-US" sz="1000" dirty="0"/>
                        <a:t> </a:t>
                      </a:r>
                      <a:r>
                        <a:rPr lang="en-US" sz="1000" dirty="0" err="1"/>
                        <a:t>dac</a:t>
                      </a:r>
                      <a:r>
                        <a:rPr lang="ro-RO" sz="1000" dirty="0"/>
                        <a:t>ă</a:t>
                      </a:r>
                      <a:r>
                        <a:rPr lang="en-US" sz="1000" dirty="0"/>
                        <a:t> dup</a:t>
                      </a:r>
                      <a:r>
                        <a:rPr lang="ro-RO" sz="1000" dirty="0"/>
                        <a:t>ă</a:t>
                      </a:r>
                      <a:r>
                        <a:rPr lang="en-US" sz="1000" dirty="0"/>
                        <a:t> </a:t>
                      </a:r>
                      <a:r>
                        <a:rPr lang="en-US" sz="1000" dirty="0" err="1"/>
                        <a:t>introducerea</a:t>
                      </a:r>
                      <a:r>
                        <a:rPr lang="en-US" sz="1000" dirty="0"/>
                        <a:t> </a:t>
                      </a:r>
                      <a:r>
                        <a:rPr lang="en-US" sz="1000" dirty="0" err="1"/>
                        <a:t>codului</a:t>
                      </a:r>
                      <a:r>
                        <a:rPr lang="en-US" sz="1000" dirty="0"/>
                        <a:t> </a:t>
                      </a:r>
                      <a:r>
                        <a:rPr lang="en-US" sz="1000" dirty="0" err="1"/>
                        <a:t>gre</a:t>
                      </a:r>
                      <a:r>
                        <a:rPr lang="ro-RO" sz="1000" dirty="0"/>
                        <a:t>s</a:t>
                      </a:r>
                      <a:r>
                        <a:rPr lang="en-US" sz="1000" dirty="0"/>
                        <a:t>it </a:t>
                      </a:r>
                      <a:r>
                        <a:rPr lang="en-US" sz="1000" dirty="0" err="1"/>
                        <a:t>primit</a:t>
                      </a:r>
                      <a:r>
                        <a:rPr lang="en-US" sz="1000" dirty="0"/>
                        <a:t> </a:t>
                      </a:r>
                      <a:r>
                        <a:rPr lang="en-US" sz="1000" dirty="0" err="1"/>
                        <a:t>prin</a:t>
                      </a:r>
                      <a:r>
                        <a:rPr lang="en-US" sz="1000" dirty="0"/>
                        <a:t> </a:t>
                      </a:r>
                      <a:r>
                        <a:rPr lang="en-US" sz="1000" dirty="0" err="1"/>
                        <a:t>varianta</a:t>
                      </a:r>
                      <a:r>
                        <a:rPr lang="en-US" sz="1000" dirty="0"/>
                        <a:t> SMS pe </a:t>
                      </a:r>
                      <a:r>
                        <a:rPr lang="en-US" sz="1000" dirty="0" err="1"/>
                        <a:t>telefon</a:t>
                      </a:r>
                      <a:r>
                        <a:rPr lang="en-US" sz="1000" dirty="0"/>
                        <a:t> </a:t>
                      </a:r>
                      <a:r>
                        <a:rPr lang="en-US" sz="1000" dirty="0" err="1"/>
                        <a:t>platforma</a:t>
                      </a:r>
                      <a:r>
                        <a:rPr lang="en-US" sz="1000" dirty="0"/>
                        <a:t> ne </a:t>
                      </a:r>
                      <a:r>
                        <a:rPr lang="en-US" sz="1000" dirty="0" err="1"/>
                        <a:t>va</a:t>
                      </a:r>
                      <a:r>
                        <a:rPr lang="en-US" sz="1000" dirty="0"/>
                        <a:t> </a:t>
                      </a:r>
                      <a:r>
                        <a:rPr lang="en-US" sz="1000" dirty="0" err="1"/>
                        <a:t>returna</a:t>
                      </a:r>
                      <a:r>
                        <a:rPr lang="en-US" sz="1000" dirty="0"/>
                        <a:t> un </a:t>
                      </a:r>
                      <a:r>
                        <a:rPr lang="en-US" sz="1000" dirty="0" err="1"/>
                        <a:t>mesaj</a:t>
                      </a:r>
                      <a:r>
                        <a:rPr lang="en-US" sz="1000" dirty="0"/>
                        <a:t> de </a:t>
                      </a:r>
                      <a:r>
                        <a:rPr lang="en-US" sz="1000" dirty="0" err="1"/>
                        <a:t>eroare</a:t>
                      </a:r>
                      <a:r>
                        <a:rPr lang="en-US" sz="1000" dirty="0"/>
                        <a:t> (</a:t>
                      </a:r>
                      <a:r>
                        <a:rPr lang="it-IT" sz="1000" b="0" kern="120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"</a:t>
                      </a:r>
                      <a:r>
                        <a:rPr lang="en-US" sz="1000" dirty="0"/>
                        <a:t>Incorrect Code. Please try again.</a:t>
                      </a:r>
                      <a:r>
                        <a:rPr lang="it-IT" sz="1000" b="0" kern="120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"</a:t>
                      </a:r>
                      <a:r>
                        <a:rPr lang="en-US" sz="1000" dirty="0"/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o-RO" sz="1000" b="0" kern="1200" dirty="0">
                        <a:solidFill>
                          <a:schemeClr val="tx1"/>
                        </a:solidFill>
                        <a:latin typeface="Montserrat" panose="00000500000000000000" pitchFamily="2" charset="0"/>
                        <a:ea typeface="+mn-ea"/>
                        <a:cs typeface="+mn-cs"/>
                      </a:endParaRPr>
                    </a:p>
                    <a:p>
                      <a:pPr algn="ctr"/>
                      <a:endParaRPr lang="ro-RO" sz="1000" b="0" kern="1200" dirty="0">
                        <a:solidFill>
                          <a:schemeClr val="tx1"/>
                        </a:solidFill>
                        <a:latin typeface="Montserrat" panose="00000500000000000000" pitchFamily="2" charset="0"/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lang="it-IT" sz="1000" b="0" kern="120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Verific</a:t>
                      </a:r>
                      <a:r>
                        <a:rPr lang="ro-RO" sz="1000" b="0" kern="120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ă</a:t>
                      </a:r>
                      <a:r>
                        <a:rPr lang="it-IT" sz="1000" b="0" kern="120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 dac</a:t>
                      </a:r>
                      <a:r>
                        <a:rPr lang="ro-RO" sz="1000" b="0" kern="120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ă</a:t>
                      </a:r>
                      <a:r>
                        <a:rPr lang="it-IT" sz="1000" b="0" kern="120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ro-RO" sz="1000" b="0" kern="120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î</a:t>
                      </a:r>
                      <a:r>
                        <a:rPr lang="it-IT" sz="1000" b="0" kern="120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n c</a:t>
                      </a:r>
                      <a:r>
                        <a:rPr lang="ro-RO" sz="1000" b="0" kern="120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â</a:t>
                      </a:r>
                      <a:r>
                        <a:rPr lang="it-IT" sz="1000" b="0" kern="120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mpul „</a:t>
                      </a:r>
                      <a:r>
                        <a:rPr lang="ro-RO" sz="1000" b="0" kern="120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Location</a:t>
                      </a:r>
                      <a:r>
                        <a:rPr lang="it-IT" sz="1000" b="0" kern="120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" se poate face c</a:t>
                      </a:r>
                      <a:r>
                        <a:rPr lang="ro-RO" sz="1000" b="0" kern="120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ă</a:t>
                      </a:r>
                      <a:r>
                        <a:rPr lang="it-IT" sz="1000" b="0" kern="120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utarea du</a:t>
                      </a:r>
                      <a:r>
                        <a:rPr lang="ro-RO" sz="1000" b="0" kern="120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pă a</a:t>
                      </a:r>
                      <a:r>
                        <a:rPr lang="it-IT" sz="1000" b="0" kern="120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dresa loca</a:t>
                      </a:r>
                      <a:r>
                        <a:rPr lang="ro-RO" sz="1000" b="0" kern="120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ț</a:t>
                      </a:r>
                      <a:r>
                        <a:rPr lang="it-IT" sz="1000" b="0" kern="120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iei.</a:t>
                      </a:r>
                      <a:endParaRPr lang="en-US" sz="1000" b="0" kern="1200" dirty="0">
                        <a:solidFill>
                          <a:schemeClr val="tx1"/>
                        </a:solidFill>
                        <a:latin typeface="Montserrat" panose="00000500000000000000" pitchFamily="2" charset="0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000152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32C0D7DC-A301-4612-842F-063BEFBE9B63}"/>
              </a:ext>
            </a:extLst>
          </p:cNvPr>
          <p:cNvSpPr txBox="1"/>
          <p:nvPr/>
        </p:nvSpPr>
        <p:spPr>
          <a:xfrm>
            <a:off x="4820548" y="58931"/>
            <a:ext cx="4368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92D050"/>
                </a:solidFill>
                <a:latin typeface="Montserrat" panose="00000500000000000000" pitchFamily="2" charset="0"/>
              </a:rPr>
              <a:t>T</a:t>
            </a:r>
            <a:r>
              <a:rPr lang="ro-RO" b="1" dirty="0">
                <a:solidFill>
                  <a:srgbClr val="92D050"/>
                </a:solidFill>
                <a:latin typeface="Montserrat" panose="00000500000000000000" pitchFamily="2" charset="0"/>
              </a:rPr>
              <a:t>est design</a:t>
            </a:r>
            <a:endParaRPr lang="en-US" b="1" dirty="0">
              <a:solidFill>
                <a:srgbClr val="92D050"/>
              </a:solidFill>
              <a:latin typeface="Montserrat" panose="000005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2046EB3-784E-47E1-A60C-C73919562C7D}"/>
              </a:ext>
            </a:extLst>
          </p:cNvPr>
          <p:cNvSpPr txBox="1"/>
          <p:nvPr/>
        </p:nvSpPr>
        <p:spPr>
          <a:xfrm rot="-5400000">
            <a:off x="-1063851" y="3552460"/>
            <a:ext cx="26509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Montserrat" panose="00000500000000000000" pitchFamily="2" charset="0"/>
              </a:rPr>
              <a:t>Condi</a:t>
            </a:r>
            <a:r>
              <a:rPr lang="ro-RO" b="1" dirty="0">
                <a:latin typeface="Montserrat" panose="00000500000000000000" pitchFamily="2" charset="0"/>
              </a:rPr>
              <a:t>ții de testare</a:t>
            </a:r>
            <a:endParaRPr lang="en-US" b="1" dirty="0">
              <a:latin typeface="Montserrat" panose="00000500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83D821-BB2C-41DE-9347-3286AA141269}"/>
              </a:ext>
            </a:extLst>
          </p:cNvPr>
          <p:cNvSpPr txBox="1"/>
          <p:nvPr/>
        </p:nvSpPr>
        <p:spPr>
          <a:xfrm rot="-5400000">
            <a:off x="-368474" y="604558"/>
            <a:ext cx="12165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400" b="1" dirty="0">
                <a:latin typeface="Montserrat" panose="00000500000000000000" pitchFamily="2" charset="0"/>
              </a:rPr>
              <a:t>Cerințe  de business</a:t>
            </a:r>
            <a:endParaRPr lang="en-US" sz="1400" b="1" dirty="0"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148509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A3AB87EF-B655-4FFF-8D05-F333AD7F278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TM02900722[[fn=Ion Boardroom]]</Template>
  <TotalTime>2793</TotalTime>
  <Words>5029</Words>
  <Application>Microsoft Office PowerPoint</Application>
  <PresentationFormat>Widescreen</PresentationFormat>
  <Paragraphs>420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5" baseType="lpstr">
      <vt:lpstr>Arial</vt:lpstr>
      <vt:lpstr>Calibri</vt:lpstr>
      <vt:lpstr>Century Gothic</vt:lpstr>
      <vt:lpstr>Courier New</vt:lpstr>
      <vt:lpstr>Montserrat</vt:lpstr>
      <vt:lpstr>Wingdings</vt:lpstr>
      <vt:lpstr>Wingdings 3</vt:lpstr>
      <vt:lpstr>Ion Boardroom</vt:lpstr>
      <vt:lpstr>PROIECT FINAL Software Tester Procesul de testare a unei aplicații Web conform unui set de cerințe</vt:lpstr>
      <vt:lpstr>Partea teoretică</vt:lpstr>
      <vt:lpstr>PowerPoint Presentation</vt:lpstr>
      <vt:lpstr>PowerPoint Presentation</vt:lpstr>
      <vt:lpstr>PowerPoint Presentation</vt:lpstr>
      <vt:lpstr>Partea practică</vt:lpstr>
      <vt:lpstr>PowerPoint Presentation</vt:lpstr>
      <vt:lpstr>PowerPoint Presentation</vt:lpstr>
      <vt:lpstr>PowerPoint Presentation</vt:lpstr>
      <vt:lpstr>Structura Test Case</vt:lpstr>
      <vt:lpstr>PowerPoint Presentation</vt:lpstr>
      <vt:lpstr>PowerPoint Presentation</vt:lpstr>
      <vt:lpstr>PowerPoint Presentation</vt:lpstr>
      <vt:lpstr>Executarea testării ( SUT – System under test)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PROIECT FINAL Software Tester</dc:title>
  <dc:creator>Larisa Balaj</dc:creator>
  <cp:lastModifiedBy>Larisa Balaj</cp:lastModifiedBy>
  <cp:revision>166</cp:revision>
  <dcterms:created xsi:type="dcterms:W3CDTF">2021-09-27T16:16:12Z</dcterms:created>
  <dcterms:modified xsi:type="dcterms:W3CDTF">2021-10-20T19:14:10Z</dcterms:modified>
</cp:coreProperties>
</file>